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15" r:id="rId4"/>
    <p:sldId id="313" r:id="rId5"/>
    <p:sldId id="260" r:id="rId6"/>
    <p:sldId id="273" r:id="rId7"/>
    <p:sldId id="274" r:id="rId8"/>
    <p:sldId id="275" r:id="rId9"/>
    <p:sldId id="276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9" r:id="rId31"/>
    <p:sldId id="310" r:id="rId32"/>
    <p:sldId id="316" r:id="rId33"/>
    <p:sldId id="303" r:id="rId34"/>
    <p:sldId id="305" r:id="rId35"/>
    <p:sldId id="306" r:id="rId36"/>
    <p:sldId id="307" r:id="rId37"/>
    <p:sldId id="308" r:id="rId38"/>
    <p:sldId id="311" r:id="rId39"/>
    <p:sldId id="317" r:id="rId40"/>
    <p:sldId id="312" r:id="rId41"/>
    <p:sldId id="269" r:id="rId42"/>
    <p:sldId id="270" r:id="rId43"/>
  </p:sldIdLst>
  <p:sldSz cx="18288000" cy="10287000"/>
  <p:notesSz cx="6858000" cy="9144000"/>
  <p:embeddedFontLst>
    <p:embeddedFont>
      <p:font typeface="210 밀레니얼" panose="020B0600000101010101" charset="-127"/>
      <p:regular r:id="rId45"/>
    </p:embeddedFont>
    <p:embeddedFont>
      <p:font typeface="TDTD고딕M" panose="020B0600000101010101" charset="-127"/>
      <p:regular r:id="rId46"/>
    </p:embeddedFont>
    <p:embeddedFont>
      <p:font typeface="TDTD평고딕" panose="020B0600000101010101" charset="-127"/>
      <p:regular r:id="rId47"/>
    </p:embeddedFont>
    <p:embeddedFont>
      <p:font typeface="Tlab 돋움 레귤러" panose="020B0600000101010101" charset="-127"/>
      <p:regular r:id="rId48"/>
    </p:embeddedFont>
    <p:embeddedFont>
      <p:font typeface="Tlab 돋움 미디움" panose="020B0600000101010101" charset="-127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j-602-17" initials="y61" lastIdx="1" clrIdx="0">
    <p:extLst>
      <p:ext uri="{19B8F6BF-5375-455C-9EA6-DF929625EA0E}">
        <p15:presenceInfo xmlns:p15="http://schemas.microsoft.com/office/powerpoint/2012/main" userId="yj-602-1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4FF"/>
    <a:srgbClr val="12127D"/>
    <a:srgbClr val="7F7F7F"/>
    <a:srgbClr val="FFFFFF"/>
    <a:srgbClr val="F0F2F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-648" y="-2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0E44B-00D2-47D0-AE83-845F3B80C0F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7ED60-6376-4EA6-99D8-914CB8A0C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7ED60-6376-4EA6-99D8-914CB8A0C5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60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7ED60-6376-4EA6-99D8-914CB8A0C52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27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7ED60-6376-4EA6-99D8-914CB8A0C52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28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7ED60-6376-4EA6-99D8-914CB8A0C52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25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7ED60-6376-4EA6-99D8-914CB8A0C52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4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7ED60-6376-4EA6-99D8-914CB8A0C52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4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7ED60-6376-4EA6-99D8-914CB8A0C52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7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7ED60-6376-4EA6-99D8-914CB8A0C52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3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7ED60-6376-4EA6-99D8-914CB8A0C52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37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7ED60-6376-4EA6-99D8-914CB8A0C52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1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7ED60-6376-4EA6-99D8-914CB8A0C52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29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distribution-kmux58esnfdwpmkymqtj4r.streamlit.app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distribution-kmux58esnfdwpmkymqtj4r.streamlit.ap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66525" y="-167557"/>
            <a:ext cx="16108451" cy="10622114"/>
          </a:xfrm>
          <a:custGeom>
            <a:avLst/>
            <a:gdLst/>
            <a:ahLst/>
            <a:cxnLst/>
            <a:rect l="l" t="t" r="r" b="b"/>
            <a:pathLst>
              <a:path w="16108451" h="10622114">
                <a:moveTo>
                  <a:pt x="0" y="0"/>
                </a:moveTo>
                <a:lnTo>
                  <a:pt x="16108451" y="0"/>
                </a:lnTo>
                <a:lnTo>
                  <a:pt x="16108451" y="10622114"/>
                </a:lnTo>
                <a:lnTo>
                  <a:pt x="0" y="1062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313" r="-30674" b="-36515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 rot="9637236">
            <a:off x="-7002539" y="-2111759"/>
            <a:ext cx="14386078" cy="16958621"/>
            <a:chOff x="0" y="0"/>
            <a:chExt cx="3788926" cy="44664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8926" cy="4466468"/>
            </a:xfrm>
            <a:custGeom>
              <a:avLst/>
              <a:gdLst/>
              <a:ahLst/>
              <a:cxnLst/>
              <a:rect l="l" t="t" r="r" b="b"/>
              <a:pathLst>
                <a:path w="3788926" h="4466468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788926" cy="4523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158062">
            <a:off x="-4544785" y="-891026"/>
            <a:ext cx="11606584" cy="15633486"/>
            <a:chOff x="0" y="0"/>
            <a:chExt cx="3056878" cy="41174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56878" cy="4117461"/>
            </a:xfrm>
            <a:custGeom>
              <a:avLst/>
              <a:gdLst/>
              <a:ahLst/>
              <a:cxnLst/>
              <a:rect l="l" t="t" r="r" b="b"/>
              <a:pathLst>
                <a:path w="3056878" h="4117461">
                  <a:moveTo>
                    <a:pt x="0" y="0"/>
                  </a:moveTo>
                  <a:lnTo>
                    <a:pt x="3056878" y="0"/>
                  </a:lnTo>
                  <a:lnTo>
                    <a:pt x="3056878" y="4117461"/>
                  </a:lnTo>
                  <a:lnTo>
                    <a:pt x="0" y="4117461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56878" cy="417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62025" y="5842978"/>
            <a:ext cx="1081431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ko-KR" altLang="en-US" sz="8000" dirty="0">
                <a:solidFill>
                  <a:srgbClr val="FFFFFF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회귀분석을 이용한 당뇨병 진단 프로젝트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3731" y="8734425"/>
            <a:ext cx="10622611" cy="113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TEAM B</a:t>
            </a:r>
            <a:r>
              <a:rPr lang="ko-KR" altLang="en-US" sz="3000" dirty="0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팀</a:t>
            </a:r>
            <a:endParaRPr lang="en-US" altLang="ko-KR" sz="3000" dirty="0">
              <a:solidFill>
                <a:srgbClr val="FFFFFF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팀장 박주호 </a:t>
            </a:r>
            <a:r>
              <a:rPr lang="en-US" altLang="ko-KR" sz="3000" dirty="0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| </a:t>
            </a:r>
            <a:r>
              <a:rPr lang="ko-KR" altLang="en-US" sz="3000" dirty="0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김정현 </a:t>
            </a:r>
            <a:r>
              <a:rPr lang="en-US" altLang="ko-KR" sz="3000" dirty="0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| </a:t>
            </a:r>
            <a:r>
              <a:rPr lang="ko-KR" altLang="en-US" sz="3000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임현주</a:t>
            </a:r>
            <a:endParaRPr lang="en-US" sz="3000" dirty="0">
              <a:solidFill>
                <a:srgbClr val="FFFFFF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640010"/>
            <a:ext cx="6967680" cy="105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ko-KR" altLang="en-US" sz="5000" dirty="0" err="1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머신러닝</a:t>
            </a:r>
            <a:endParaRPr lang="en-US" sz="50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2" name="Group 12"/>
          <p:cNvGrpSpPr/>
          <p:nvPr/>
        </p:nvGrpSpPr>
        <p:grpSpPr>
          <a:xfrm rot="3477392">
            <a:off x="-2360296" y="-4766807"/>
            <a:ext cx="5101593" cy="9533614"/>
            <a:chOff x="0" y="0"/>
            <a:chExt cx="1343629" cy="25109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3629" cy="2510910"/>
            </a:xfrm>
            <a:custGeom>
              <a:avLst/>
              <a:gdLst/>
              <a:ahLst/>
              <a:cxnLst/>
              <a:rect l="l" t="t" r="r" b="b"/>
              <a:pathLst>
                <a:path w="1343629" h="2510910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43629" cy="2568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34935"/>
            <a:ext cx="3239005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</a:t>
            </a:r>
            <a:r>
              <a:rPr lang="ko-KR" altLang="en-US" sz="3300" dirty="0" err="1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전처리</a:t>
            </a:r>
            <a:endParaRPr lang="ko-KR" altLang="en-US" sz="33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2747993"/>
            <a:ext cx="83580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 err="1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결측값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처리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F94B2-E9C0-4038-A235-4F41D38359C8}"/>
              </a:ext>
            </a:extLst>
          </p:cNvPr>
          <p:cNvSpPr/>
          <p:nvPr/>
        </p:nvSpPr>
        <p:spPr>
          <a:xfrm>
            <a:off x="1371600" y="4533900"/>
            <a:ext cx="15163798" cy="1320040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371600" y="3390900"/>
            <a:ext cx="6402592" cy="1075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bmi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age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변수에 평균값으로 대체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결측치로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인한 학습 오류 방지</a:t>
            </a:r>
            <a:endParaRPr lang="en-US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564464" y="4652663"/>
            <a:ext cx="11003026" cy="1048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data['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bmi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'] = data['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bmi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'].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fillna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(data['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bmi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'].mean())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data['age'] = data['age'].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fillna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(data['age'].mean())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B39873-4622-41F6-BCBB-7181DF783FAD}"/>
              </a:ext>
            </a:extLst>
          </p:cNvPr>
          <p:cNvSpPr txBox="1"/>
          <p:nvPr/>
        </p:nvSpPr>
        <p:spPr>
          <a:xfrm>
            <a:off x="1371600" y="6330595"/>
            <a:ext cx="83580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범주형 변수 인코딩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8168589-0971-4E3B-A46A-2C8FA1763ED3}"/>
              </a:ext>
            </a:extLst>
          </p:cNvPr>
          <p:cNvSpPr/>
          <p:nvPr/>
        </p:nvSpPr>
        <p:spPr>
          <a:xfrm>
            <a:off x="1371599" y="8015662"/>
            <a:ext cx="15163799" cy="1776038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1F147067-BE6C-4C07-83B6-60A2C3EE4E81}"/>
              </a:ext>
            </a:extLst>
          </p:cNvPr>
          <p:cNvSpPr txBox="1"/>
          <p:nvPr/>
        </p:nvSpPr>
        <p:spPr>
          <a:xfrm>
            <a:off x="1371600" y="6905030"/>
            <a:ext cx="9221992" cy="1075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gender,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smoking_history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→ Label Encoding</a:t>
            </a: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문자열을 수치형으로 변환하여 모델 학습 가능하게 함</a:t>
            </a: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3DE7CD93-EBEF-4C68-BDD3-C9A9FFDEC185}"/>
              </a:ext>
            </a:extLst>
          </p:cNvPr>
          <p:cNvSpPr txBox="1"/>
          <p:nvPr/>
        </p:nvSpPr>
        <p:spPr>
          <a:xfrm>
            <a:off x="1564464" y="8128014"/>
            <a:ext cx="13370736" cy="1587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le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LabelEncoder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data['gender']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le.fit_transform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(data['gender'])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data['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smoking_history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']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le.fit_transform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(data['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smoking_history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51022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34935"/>
            <a:ext cx="3239005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</a:t>
            </a:r>
            <a:r>
              <a:rPr lang="ko-KR" altLang="en-US" sz="3300" dirty="0" err="1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전처리</a:t>
            </a:r>
            <a:endParaRPr lang="ko-KR" altLang="en-US" sz="33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4000500"/>
            <a:ext cx="83580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파생 변수 생성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F94B2-E9C0-4038-A235-4F41D38359C8}"/>
              </a:ext>
            </a:extLst>
          </p:cNvPr>
          <p:cNvSpPr/>
          <p:nvPr/>
        </p:nvSpPr>
        <p:spPr>
          <a:xfrm>
            <a:off x="1371600" y="5871424"/>
            <a:ext cx="15163800" cy="2386244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371600" y="4676864"/>
            <a:ext cx="14303586" cy="1075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diabetes_risk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: BMI≥30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또는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HbA1c≥6.5 →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 고위험</a:t>
            </a: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high_glucose_risk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: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혈당 ≥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180 →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고혈당 위험</a:t>
            </a: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622214" y="5989205"/>
            <a:ext cx="14303586" cy="2126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data['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diabetes_risk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’] =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((data['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bmi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'] &gt;= 30) | (data['HbA1c_level'] &gt;= 6.5)).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astype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(int)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data['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high_glucose_risk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’] =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(data['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blood_glucose_level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'] &gt;= 180).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astype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(int)</a:t>
            </a:r>
          </a:p>
        </p:txBody>
      </p:sp>
    </p:spTree>
    <p:extLst>
      <p:ext uri="{BB962C8B-B14F-4D97-AF65-F5344CB8AC3E}">
        <p14:creationId xmlns:p14="http://schemas.microsoft.com/office/powerpoint/2010/main" val="131950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41520"/>
            <a:ext cx="2866143" cy="87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탐색적 데이터 분석 </a:t>
            </a:r>
            <a:r>
              <a:rPr lang="en-US" altLang="ko-KR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(EDA)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695700"/>
            <a:ext cx="83580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상관 관계 분석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(</a:t>
            </a:r>
            <a:r>
              <a:rPr lang="ko-KR" altLang="en-US" sz="3300" b="1" dirty="0" err="1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히트맵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F94B2-E9C0-4038-A235-4F41D38359C8}"/>
              </a:ext>
            </a:extLst>
          </p:cNvPr>
          <p:cNvSpPr/>
          <p:nvPr/>
        </p:nvSpPr>
        <p:spPr>
          <a:xfrm>
            <a:off x="1371600" y="4610100"/>
            <a:ext cx="15163800" cy="3539276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524000" y="4727881"/>
            <a:ext cx="16665786" cy="3203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plt.figure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figsize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=(12, 10))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corr_matrix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data.corr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sns.heatmap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corr_matrix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annot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=True,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cmap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="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coolwarm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",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fmt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=".2f",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linewidths=0.5)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plt.title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변수 간 상관관계 </a:t>
            </a: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히트맵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plt.show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6669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41520"/>
            <a:ext cx="2866143" cy="87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탐색적 데이터 분석 </a:t>
            </a:r>
            <a:r>
              <a:rPr lang="en-US" altLang="ko-KR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(EDA)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9601200" y="3004239"/>
            <a:ext cx="83580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상관 관계 분석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(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당뇨병 여부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01200" y="3828496"/>
            <a:ext cx="7391400" cy="540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3000" b="1" dirty="0">
                <a:solidFill>
                  <a:srgbClr val="C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BMI(0.22)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는 약한 상관 관계를 보이지만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비만일 수록 당뇨병 발생과 관련이 깊음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3000" b="1" dirty="0">
                <a:solidFill>
                  <a:srgbClr val="C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HbA1c_level(0.42)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는 높은 상관 관계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rgbClr val="C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혈당 수치</a:t>
            </a:r>
            <a:r>
              <a:rPr lang="en-US" altLang="ko-KR" sz="3000" b="1" dirty="0">
                <a:solidFill>
                  <a:srgbClr val="C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(0.42)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와 높은 상관관계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rgbClr val="C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연령</a:t>
            </a:r>
            <a:r>
              <a:rPr lang="en-US" altLang="ko-KR" sz="3000" b="1" dirty="0">
                <a:solidFill>
                  <a:srgbClr val="C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(0.25)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은 다른 변수들과 약한 상관 관계를 보이지만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나이가 들수록 당뇨 위험이 증가하는 경향으로 보임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866A00-9FFB-47A6-A77C-3A8CA368D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17" y="2743248"/>
            <a:ext cx="8164902" cy="72770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338EB0B-10B4-44F2-AD47-D46B89A265E8}"/>
              </a:ext>
            </a:extLst>
          </p:cNvPr>
          <p:cNvSpPr/>
          <p:nvPr/>
        </p:nvSpPr>
        <p:spPr>
          <a:xfrm>
            <a:off x="5105400" y="7200900"/>
            <a:ext cx="533400" cy="533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7E65EC-DD4D-49EC-9D07-94DB65D0D66D}"/>
              </a:ext>
            </a:extLst>
          </p:cNvPr>
          <p:cNvSpPr/>
          <p:nvPr/>
        </p:nvSpPr>
        <p:spPr>
          <a:xfrm>
            <a:off x="5627427" y="7200900"/>
            <a:ext cx="533400" cy="533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9E7A59-5121-43E4-B8F9-95AF9EF7042D}"/>
              </a:ext>
            </a:extLst>
          </p:cNvPr>
          <p:cNvSpPr/>
          <p:nvPr/>
        </p:nvSpPr>
        <p:spPr>
          <a:xfrm>
            <a:off x="6172200" y="7200900"/>
            <a:ext cx="533400" cy="533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A45495-F2F6-4E54-B656-9E9A57B04C58}"/>
              </a:ext>
            </a:extLst>
          </p:cNvPr>
          <p:cNvSpPr/>
          <p:nvPr/>
        </p:nvSpPr>
        <p:spPr>
          <a:xfrm>
            <a:off x="3048000" y="7200900"/>
            <a:ext cx="533400" cy="533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4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41520"/>
            <a:ext cx="2866143" cy="87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탐색적 데이터 분석 </a:t>
            </a:r>
            <a:r>
              <a:rPr lang="en-US" altLang="ko-KR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(EDA)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695700"/>
            <a:ext cx="83580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당뇨병 유무에 따른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BMI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분포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(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막대그래프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F94B2-E9C0-4038-A235-4F41D38359C8}"/>
              </a:ext>
            </a:extLst>
          </p:cNvPr>
          <p:cNvSpPr/>
          <p:nvPr/>
        </p:nvSpPr>
        <p:spPr>
          <a:xfrm>
            <a:off x="1371600" y="4610099"/>
            <a:ext cx="15163800" cy="3581400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622214" y="4801383"/>
            <a:ext cx="13770186" cy="3203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plt.figure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figsize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=(8, 6))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sns.barplot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(x='diabetes', y='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bmi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', data=data, palette="Set2")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plt.title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당뇨병 유무에 따른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BMI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차이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plt.xlabel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 여부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(0: </a:t>
            </a: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비당뇨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1: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plt.ylabel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("BMI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평균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plt.show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7854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41520"/>
            <a:ext cx="2866143" cy="87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탐색적 데이터 분석 </a:t>
            </a:r>
            <a:r>
              <a:rPr lang="en-US" altLang="ko-KR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(EDA)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9777568" y="3004239"/>
            <a:ext cx="83580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당뇨병 유무에 따른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BMI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분석 결과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77568" y="3828496"/>
            <a:ext cx="7391400" cy="3049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BMI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32(kg/m²)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이상인 사람들의 평균이 당뇨병 유무가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인 그룹에서 더 높게 나타남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BMI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32(kg/m²)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이상인 사람일수록 당뇨병에 걸릴 확률이 높다는 의미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206974-6DBB-4856-B361-738BDE48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32" y="3020730"/>
            <a:ext cx="8593659" cy="66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3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41520"/>
            <a:ext cx="2866143" cy="87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탐색적 데이터 분석 </a:t>
            </a:r>
            <a:r>
              <a:rPr lang="en-US" altLang="ko-KR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(EDA)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695700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당뇨병 유무에 따른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HbA1c_level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분포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(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막대그래프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F94B2-E9C0-4038-A235-4F41D38359C8}"/>
              </a:ext>
            </a:extLst>
          </p:cNvPr>
          <p:cNvSpPr/>
          <p:nvPr/>
        </p:nvSpPr>
        <p:spPr>
          <a:xfrm>
            <a:off x="1371600" y="4610099"/>
            <a:ext cx="15163800" cy="3581400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622214" y="4801383"/>
            <a:ext cx="13770186" cy="3203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plt.figure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figsize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=(8, 6))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sns.barplot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(x='diabetes', y='HbA1c_level', data=data, palette="Set2")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plt.title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당뇨병 유무에 따른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HbA1c_level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차이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plt.xlabel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 여부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(0: </a:t>
            </a: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비당뇨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1: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plt.ylabel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("HbA1c_level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평균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plt.show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68814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41520"/>
            <a:ext cx="2866143" cy="87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탐색적 데이터 분석 </a:t>
            </a:r>
            <a:r>
              <a:rPr lang="en-US" altLang="ko-KR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(EDA)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9777568" y="3004239"/>
            <a:ext cx="83580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당뇨병 유무에 따른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HbA1c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분석 결과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77568" y="3828496"/>
            <a:ext cx="7391400" cy="3049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HbA1c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6.99(%)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이상인 사람들의 평균이 당뇨병 유무가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인 그룹에서 더 높게 나타남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HbA1c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6.99(%)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이상인 사람일수록 당뇨병에 걸릴 확률이 높다는 의미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142729-B285-493B-AD42-E0D74F9E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47" y="3021299"/>
            <a:ext cx="8364211" cy="665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68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41520"/>
            <a:ext cx="2866143" cy="87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탐색적 데이터 분석 </a:t>
            </a:r>
            <a:r>
              <a:rPr lang="en-US" altLang="ko-KR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(EDA)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695700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당뇨병 유무에 따른 </a:t>
            </a:r>
            <a:r>
              <a:rPr lang="en-US" altLang="ko-KR" sz="3300" b="1" dirty="0" err="1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blood_glucose_level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분포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(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막대그래프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F94B2-E9C0-4038-A235-4F41D38359C8}"/>
              </a:ext>
            </a:extLst>
          </p:cNvPr>
          <p:cNvSpPr/>
          <p:nvPr/>
        </p:nvSpPr>
        <p:spPr>
          <a:xfrm>
            <a:off x="1371600" y="4610099"/>
            <a:ext cx="15163800" cy="3581400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622214" y="4801383"/>
            <a:ext cx="14379786" cy="3203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plt.figure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figsize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=(8, 6))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sns.barplot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(x='diabetes', y='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blood_glucose_level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', data=data, palette="Set2")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plt.title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당뇨병 유무에 따른 혈당 수치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blood_glucose_level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차이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plt.xlabel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 여부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(0: </a:t>
            </a: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비당뇨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1: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plt.ylabel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혈당 수치 평균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plt.show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5512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41520"/>
            <a:ext cx="2866143" cy="87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탐색적 데이터 분석 </a:t>
            </a:r>
            <a:r>
              <a:rPr lang="en-US" altLang="ko-KR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(EDA)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9777568" y="3004239"/>
            <a:ext cx="835803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당뇨병 유무에 따른 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  <a:p>
            <a:pPr algn="l"/>
            <a:r>
              <a:rPr lang="en-US" altLang="ko-KR" sz="3300" b="1" dirty="0" err="1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blood_glucose_level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분석 결과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77568" y="4381500"/>
            <a:ext cx="7391400" cy="4619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혈당 수치가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166.06(mg/dL)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이상인 사람들의 평균이 당뇨병 유무가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인 그룹에서 더 높게 나타남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혈당 수치가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166(mg/dL)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이상인 사람일수록 당뇨병에 걸릴 확률이 높다는 의미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206974-6DBB-4856-B361-738BDE48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32" y="3020730"/>
            <a:ext cx="8593659" cy="65423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0B7F91-1FE1-44D8-A533-1B711567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55" y="3004239"/>
            <a:ext cx="8625471" cy="65588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FDBE06-77A0-427C-BCE2-92089EA73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78" y="3294967"/>
            <a:ext cx="8603738" cy="6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901985" y="-3862212"/>
            <a:ext cx="16947792" cy="6899353"/>
          </a:xfrm>
          <a:custGeom>
            <a:avLst/>
            <a:gdLst/>
            <a:ahLst/>
            <a:cxnLst/>
            <a:rect l="l" t="t" r="r" b="b"/>
            <a:pathLst>
              <a:path w="16947792" h="6899353">
                <a:moveTo>
                  <a:pt x="16947792" y="0"/>
                </a:moveTo>
                <a:lnTo>
                  <a:pt x="0" y="0"/>
                </a:lnTo>
                <a:lnTo>
                  <a:pt x="0" y="6899353"/>
                </a:lnTo>
                <a:lnTo>
                  <a:pt x="16947792" y="6899353"/>
                </a:lnTo>
                <a:lnTo>
                  <a:pt x="16947792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5631" t="-15555" r="-17292" b="-28929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524000" y="4613243"/>
            <a:ext cx="6371243" cy="2522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altLang="ko-KR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01. </a:t>
            </a:r>
            <a:r>
              <a:rPr lang="ko-KR" altLang="en-US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프로젝트 개요</a:t>
            </a:r>
          </a:p>
          <a:p>
            <a:pPr algn="l">
              <a:lnSpc>
                <a:spcPts val="6784"/>
              </a:lnSpc>
            </a:pPr>
            <a:r>
              <a:rPr lang="en-US" altLang="ko-KR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02. </a:t>
            </a:r>
            <a:r>
              <a:rPr lang="ko-KR" altLang="en-US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프로젝트 팀 구성 및 역할</a:t>
            </a:r>
          </a:p>
          <a:p>
            <a:pPr algn="l">
              <a:lnSpc>
                <a:spcPts val="6784"/>
              </a:lnSpc>
            </a:pPr>
            <a:r>
              <a:rPr lang="en-US" altLang="ko-KR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03. </a:t>
            </a:r>
            <a:r>
              <a:rPr lang="ko-KR" altLang="en-US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프로젝트 수행절차 및 방법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10600" y="5829300"/>
            <a:ext cx="6216545" cy="2511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84"/>
              </a:lnSpc>
            </a:pPr>
            <a:r>
              <a:rPr lang="en-US" altLang="ko-KR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04. </a:t>
            </a:r>
            <a:r>
              <a:rPr lang="ko-KR" altLang="en-US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프로젝트 수행 경과</a:t>
            </a:r>
            <a:endParaRPr lang="en-US" altLang="ko-KR" sz="3700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  <a:p>
            <a:pPr algn="l">
              <a:lnSpc>
                <a:spcPts val="6784"/>
              </a:lnSpc>
            </a:pPr>
            <a:r>
              <a:rPr lang="en-US" altLang="ko-KR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05. </a:t>
            </a:r>
            <a:r>
              <a:rPr lang="ko-KR" altLang="en-US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자체 평가 의견</a:t>
            </a:r>
          </a:p>
          <a:p>
            <a:pPr algn="l">
              <a:lnSpc>
                <a:spcPts val="6784"/>
              </a:lnSpc>
            </a:pPr>
            <a:r>
              <a:rPr lang="en-US" altLang="ko-KR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06. </a:t>
            </a:r>
            <a:r>
              <a:rPr lang="ko-KR" altLang="en-US" sz="37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마무리</a:t>
            </a:r>
            <a:endParaRPr lang="en-US" sz="3700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382000" y="8710612"/>
            <a:ext cx="8965716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9436646">
            <a:off x="14467724" y="-4438627"/>
            <a:ext cx="14386078" cy="16958621"/>
            <a:chOff x="0" y="0"/>
            <a:chExt cx="3788926" cy="44664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88926" cy="4466468"/>
            </a:xfrm>
            <a:custGeom>
              <a:avLst/>
              <a:gdLst/>
              <a:ahLst/>
              <a:cxnLst/>
              <a:rect l="l" t="t" r="r" b="b"/>
              <a:pathLst>
                <a:path w="3788926" h="4466468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788926" cy="4523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9436646">
            <a:off x="15056361" y="-4482113"/>
            <a:ext cx="14160914" cy="16958621"/>
            <a:chOff x="0" y="0"/>
            <a:chExt cx="3729623" cy="4466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29624" cy="4466468"/>
            </a:xfrm>
            <a:custGeom>
              <a:avLst/>
              <a:gdLst/>
              <a:ahLst/>
              <a:cxnLst/>
              <a:rect l="l" t="t" r="r" b="b"/>
              <a:pathLst>
                <a:path w="3729624" h="4466468">
                  <a:moveTo>
                    <a:pt x="0" y="0"/>
                  </a:moveTo>
                  <a:lnTo>
                    <a:pt x="3729624" y="0"/>
                  </a:lnTo>
                  <a:lnTo>
                    <a:pt x="3729624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729623" cy="4523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013260" y="971550"/>
            <a:ext cx="3417002" cy="142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  <p:sp>
        <p:nvSpPr>
          <p:cNvPr id="13" name="AutoShape 13"/>
          <p:cNvSpPr/>
          <p:nvPr/>
        </p:nvSpPr>
        <p:spPr>
          <a:xfrm>
            <a:off x="-751336" y="7522220"/>
            <a:ext cx="8379426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3477392">
            <a:off x="-2550796" y="-4766807"/>
            <a:ext cx="5101593" cy="9533614"/>
            <a:chOff x="0" y="0"/>
            <a:chExt cx="1343629" cy="25109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3629" cy="2510910"/>
            </a:xfrm>
            <a:custGeom>
              <a:avLst/>
              <a:gdLst/>
              <a:ahLst/>
              <a:cxnLst/>
              <a:rect l="l" t="t" r="r" b="b"/>
              <a:pathLst>
                <a:path w="1343629" h="2510910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343629" cy="2568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41520"/>
            <a:ext cx="2866143" cy="87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탐색적 데이터 분석 </a:t>
            </a:r>
            <a:r>
              <a:rPr lang="en-US" altLang="ko-KR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(EDA)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695700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당뇨병 유무에 따른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age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분포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(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막대그래프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F94B2-E9C0-4038-A235-4F41D38359C8}"/>
              </a:ext>
            </a:extLst>
          </p:cNvPr>
          <p:cNvSpPr/>
          <p:nvPr/>
        </p:nvSpPr>
        <p:spPr>
          <a:xfrm>
            <a:off x="1371600" y="4610099"/>
            <a:ext cx="15163800" cy="3581400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622214" y="4801383"/>
            <a:ext cx="14379786" cy="3203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plt.figure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figsize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=(8, 6))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sns.barplot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(x='diabetes', y='age', data=data, palette="Set2")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plt.title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당뇨병 유무에 따른 나이 차이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plt.xlabel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 여부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(0: </a:t>
            </a: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비당뇨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1: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plt.ylabel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나이 평균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")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plt.show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3423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41520"/>
            <a:ext cx="2866143" cy="87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탐색적 데이터 분석 </a:t>
            </a:r>
            <a:r>
              <a:rPr lang="en-US" altLang="ko-KR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(EDA)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459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9777568" y="3004239"/>
            <a:ext cx="83580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당뇨병 유무에 따른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age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분석 결과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77568" y="3695700"/>
            <a:ext cx="7391400" cy="3049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연령대가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60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세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이상인 사람들의 평균이 당뇨병 유무가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인 그룹에서 더 높게 나타남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연령대가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60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세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이상인 사람일수록 당뇨병에 걸릴 확률이 높다는 의미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206974-6DBB-4856-B361-738BDE48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32" y="3020730"/>
            <a:ext cx="8593659" cy="66297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EEEB4F-B0F7-4A25-B3EF-FB9ABABA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55" y="3033415"/>
            <a:ext cx="8628625" cy="663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5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14500"/>
            <a:ext cx="362814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정확도 향상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095536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모델 정확도 개선 전 데이터 준비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F94B2-E9C0-4038-A235-4F41D38359C8}"/>
              </a:ext>
            </a:extLst>
          </p:cNvPr>
          <p:cNvSpPr/>
          <p:nvPr/>
        </p:nvSpPr>
        <p:spPr>
          <a:xfrm>
            <a:off x="1371600" y="4610099"/>
            <a:ext cx="15163800" cy="1447800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698414" y="4801383"/>
            <a:ext cx="14379786" cy="1048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data.drop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(columns=['diabetes’])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 = data['diabetes’]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1B4D255-8115-4661-92C5-153BBCDB0DAB}"/>
              </a:ext>
            </a:extLst>
          </p:cNvPr>
          <p:cNvSpPr txBox="1"/>
          <p:nvPr/>
        </p:nvSpPr>
        <p:spPr>
          <a:xfrm>
            <a:off x="1371600" y="3884687"/>
            <a:ext cx="64025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특성과 타겟 분리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E5C5BB-1B09-41D3-96E7-F60ED0F8E3BB}"/>
              </a:ext>
            </a:extLst>
          </p:cNvPr>
          <p:cNvSpPr/>
          <p:nvPr/>
        </p:nvSpPr>
        <p:spPr>
          <a:xfrm>
            <a:off x="1371600" y="7256333"/>
            <a:ext cx="15163800" cy="1447800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B648D94C-38B7-4E78-A4BF-648D8BF8B9AE}"/>
              </a:ext>
            </a:extLst>
          </p:cNvPr>
          <p:cNvSpPr txBox="1"/>
          <p:nvPr/>
        </p:nvSpPr>
        <p:spPr>
          <a:xfrm>
            <a:off x="1698414" y="7447617"/>
            <a:ext cx="14151186" cy="1048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X_train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X_test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y_train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y_test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train_test_split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(X, y,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test_size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=0.2,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random_state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=42)</a:t>
            </a: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DFECB74A-D1C1-4080-ADBB-14909CDA992C}"/>
              </a:ext>
            </a:extLst>
          </p:cNvPr>
          <p:cNvSpPr txBox="1"/>
          <p:nvPr/>
        </p:nvSpPr>
        <p:spPr>
          <a:xfrm>
            <a:off x="1371600" y="6530921"/>
            <a:ext cx="64025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데이터 분할</a:t>
            </a:r>
          </a:p>
        </p:txBody>
      </p:sp>
    </p:spTree>
    <p:extLst>
      <p:ext uri="{BB962C8B-B14F-4D97-AF65-F5344CB8AC3E}">
        <p14:creationId xmlns:p14="http://schemas.microsoft.com/office/powerpoint/2010/main" val="2940848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14500"/>
            <a:ext cx="362814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정확도 향상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095536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데이터 수준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F94B2-E9C0-4038-A235-4F41D38359C8}"/>
              </a:ext>
            </a:extLst>
          </p:cNvPr>
          <p:cNvSpPr/>
          <p:nvPr/>
        </p:nvSpPr>
        <p:spPr>
          <a:xfrm>
            <a:off x="1371600" y="4610099"/>
            <a:ext cx="15163800" cy="1981202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752600" y="4801383"/>
            <a:ext cx="14379786" cy="1587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scaler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StandardScaler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X_train_scaled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scaler.fit_transform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X_train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X_test_scaled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scaler.transform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X_test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198933B-76FC-4D9D-9991-EE7391E73FAF}"/>
              </a:ext>
            </a:extLst>
          </p:cNvPr>
          <p:cNvSpPr txBox="1"/>
          <p:nvPr/>
        </p:nvSpPr>
        <p:spPr>
          <a:xfrm>
            <a:off x="1371600" y="3884687"/>
            <a:ext cx="64025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스케일링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9B9EF1-1EEB-4D69-91A6-0A6BE060050C}"/>
              </a:ext>
            </a:extLst>
          </p:cNvPr>
          <p:cNvSpPr/>
          <p:nvPr/>
        </p:nvSpPr>
        <p:spPr>
          <a:xfrm>
            <a:off x="1371600" y="7621511"/>
            <a:ext cx="15163800" cy="1981201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A26F9D45-6FB4-4B05-B5DB-0DE6A4D8C08A}"/>
              </a:ext>
            </a:extLst>
          </p:cNvPr>
          <p:cNvSpPr txBox="1"/>
          <p:nvPr/>
        </p:nvSpPr>
        <p:spPr>
          <a:xfrm>
            <a:off x="1752600" y="7812796"/>
            <a:ext cx="14151186" cy="1587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smote = SMOTE(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random_state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=42)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X_train_resampled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y_train_resampled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smote.fit_resample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X_train_scaled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y_train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15B3A407-AA7A-4744-8A8E-FA43565875F6}"/>
              </a:ext>
            </a:extLst>
          </p:cNvPr>
          <p:cNvSpPr txBox="1"/>
          <p:nvPr/>
        </p:nvSpPr>
        <p:spPr>
          <a:xfrm>
            <a:off x="1371600" y="6896100"/>
            <a:ext cx="640259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클래스 불균형 해결</a:t>
            </a:r>
          </a:p>
        </p:txBody>
      </p:sp>
    </p:spTree>
    <p:extLst>
      <p:ext uri="{BB962C8B-B14F-4D97-AF65-F5344CB8AC3E}">
        <p14:creationId xmlns:p14="http://schemas.microsoft.com/office/powerpoint/2010/main" val="100482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14500"/>
            <a:ext cx="362814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정확도 향상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095536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모델링 수준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F94B2-E9C0-4038-A235-4F41D38359C8}"/>
              </a:ext>
            </a:extLst>
          </p:cNvPr>
          <p:cNvSpPr/>
          <p:nvPr/>
        </p:nvSpPr>
        <p:spPr>
          <a:xfrm>
            <a:off x="1371600" y="4707865"/>
            <a:ext cx="15163800" cy="892835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752600" y="4899149"/>
            <a:ext cx="14379786" cy="510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log_model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LogisticRegression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max_iter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=1000,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random_state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=42)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585CAC7-65DE-44B3-BC4B-9343C19B30D6}"/>
              </a:ext>
            </a:extLst>
          </p:cNvPr>
          <p:cNvSpPr txBox="1"/>
          <p:nvPr/>
        </p:nvSpPr>
        <p:spPr>
          <a:xfrm>
            <a:off x="1371600" y="4008032"/>
            <a:ext cx="7315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로지스틱 회귀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(Logistic Regression)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380D97-6E21-43B6-92E5-F015879B0E2E}"/>
              </a:ext>
            </a:extLst>
          </p:cNvPr>
          <p:cNvSpPr/>
          <p:nvPr/>
        </p:nvSpPr>
        <p:spPr>
          <a:xfrm>
            <a:off x="1374105" y="6689065"/>
            <a:ext cx="15163800" cy="892835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E8DF413-9690-4F74-8767-555A30B681BD}"/>
              </a:ext>
            </a:extLst>
          </p:cNvPr>
          <p:cNvSpPr txBox="1"/>
          <p:nvPr/>
        </p:nvSpPr>
        <p:spPr>
          <a:xfrm>
            <a:off x="1755105" y="6880349"/>
            <a:ext cx="14379786" cy="510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rf_model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RandomForestClassifier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random_state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=42)</a:t>
            </a: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8ECB5BFE-1BCE-47C0-B2DC-84A973862CFE}"/>
              </a:ext>
            </a:extLst>
          </p:cNvPr>
          <p:cNvSpPr txBox="1"/>
          <p:nvPr/>
        </p:nvSpPr>
        <p:spPr>
          <a:xfrm>
            <a:off x="1374105" y="5989232"/>
            <a:ext cx="7315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랜덤 포레스트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(Random Forest)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6E67867-76D6-4864-A77C-9477A91F9B23}"/>
              </a:ext>
            </a:extLst>
          </p:cNvPr>
          <p:cNvSpPr/>
          <p:nvPr/>
        </p:nvSpPr>
        <p:spPr>
          <a:xfrm>
            <a:off x="1402538" y="8746465"/>
            <a:ext cx="15163800" cy="892835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440BF663-1F83-4DBE-8B9B-94BFE498D715}"/>
              </a:ext>
            </a:extLst>
          </p:cNvPr>
          <p:cNvSpPr txBox="1"/>
          <p:nvPr/>
        </p:nvSpPr>
        <p:spPr>
          <a:xfrm>
            <a:off x="1783538" y="8937749"/>
            <a:ext cx="14379786" cy="510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xgb_model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XGBClassifier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random_state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=42)</a:t>
            </a:r>
          </a:p>
        </p:txBody>
      </p:sp>
      <p:sp>
        <p:nvSpPr>
          <p:cNvPr id="43" name="TextBox 14">
            <a:extLst>
              <a:ext uri="{FF2B5EF4-FFF2-40B4-BE49-F238E27FC236}">
                <a16:creationId xmlns:a16="http://schemas.microsoft.com/office/drawing/2014/main" id="{0DE88F88-AAC9-4491-9CB1-446A5ABAC372}"/>
              </a:ext>
            </a:extLst>
          </p:cNvPr>
          <p:cNvSpPr txBox="1"/>
          <p:nvPr/>
        </p:nvSpPr>
        <p:spPr>
          <a:xfrm>
            <a:off x="1402538" y="8046632"/>
            <a:ext cx="7315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XGBoost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eXtreme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Gradient Boosting)</a:t>
            </a:r>
          </a:p>
        </p:txBody>
      </p:sp>
    </p:spTree>
    <p:extLst>
      <p:ext uri="{BB962C8B-B14F-4D97-AF65-F5344CB8AC3E}">
        <p14:creationId xmlns:p14="http://schemas.microsoft.com/office/powerpoint/2010/main" val="3392495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14500"/>
            <a:ext cx="362814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정확도 향상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095536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모델링 수준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0D2D07-85CB-4B4C-9011-1214FDE0E9BA}"/>
              </a:ext>
            </a:extLst>
          </p:cNvPr>
          <p:cNvSpPr/>
          <p:nvPr/>
        </p:nvSpPr>
        <p:spPr>
          <a:xfrm>
            <a:off x="1371600" y="4610100"/>
            <a:ext cx="15163800" cy="5257800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AFCF6B1-F93E-4C8D-A4D9-D3F42632F7FB}"/>
              </a:ext>
            </a:extLst>
          </p:cNvPr>
          <p:cNvSpPr txBox="1"/>
          <p:nvPr/>
        </p:nvSpPr>
        <p:spPr>
          <a:xfrm>
            <a:off x="1752600" y="4801384"/>
            <a:ext cx="14379786" cy="480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skf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StratifiedKFold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n_splits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=5, shuffle=True,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random_state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=42)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for model, name in zip([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log_model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rf_model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xgb_model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], ['Logistic', 'Random Forest', '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XGBoost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’]):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   scores = []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   for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train_idx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val_idx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in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skf.split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X_train_resampled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y_train_resampled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): 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      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model.fit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X_train_resampled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[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train_idx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],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y_train_resampled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[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train_idx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])        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       pred =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model.predict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X_train_resampled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[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val_idx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])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       acc =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accuracy_score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y_train_resampled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[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val_idx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], pred)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      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scores.append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(acc)    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B1A03F1-7613-4F00-8DFF-F52216084D91}"/>
              </a:ext>
            </a:extLst>
          </p:cNvPr>
          <p:cNvSpPr txBox="1"/>
          <p:nvPr/>
        </p:nvSpPr>
        <p:spPr>
          <a:xfrm>
            <a:off x="1371600" y="3848100"/>
            <a:ext cx="2362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교차 검증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</p:txBody>
      </p:sp>
    </p:spTree>
    <p:extLst>
      <p:ext uri="{BB962C8B-B14F-4D97-AF65-F5344CB8AC3E}">
        <p14:creationId xmlns:p14="http://schemas.microsoft.com/office/powerpoint/2010/main" val="353452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14500"/>
            <a:ext cx="362814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정확도 향상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095536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모델링 수준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0D2D07-85CB-4B4C-9011-1214FDE0E9BA}"/>
              </a:ext>
            </a:extLst>
          </p:cNvPr>
          <p:cNvSpPr/>
          <p:nvPr/>
        </p:nvSpPr>
        <p:spPr>
          <a:xfrm>
            <a:off x="1371600" y="4610100"/>
            <a:ext cx="15163800" cy="2133600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AFCF6B1-F93E-4C8D-A4D9-D3F42632F7FB}"/>
              </a:ext>
            </a:extLst>
          </p:cNvPr>
          <p:cNvSpPr txBox="1"/>
          <p:nvPr/>
        </p:nvSpPr>
        <p:spPr>
          <a:xfrm>
            <a:off x="1752600" y="4801384"/>
            <a:ext cx="14379786" cy="1629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param_grid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{'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n_estimators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': [100, 200], '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max_depth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': [3, 5, 7]}</a:t>
            </a:r>
          </a:p>
          <a:p>
            <a:pPr algn="l">
              <a:lnSpc>
                <a:spcPct val="1200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grid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GridSearchCV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rf_model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param_grid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cv=3, scoring='accuracy’)</a:t>
            </a:r>
          </a:p>
          <a:p>
            <a:pPr algn="l">
              <a:lnSpc>
                <a:spcPct val="1200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grid.fit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X_train_resampled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y_train_resampled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B1A03F1-7613-4F00-8DFF-F52216084D91}"/>
              </a:ext>
            </a:extLst>
          </p:cNvPr>
          <p:cNvSpPr txBox="1"/>
          <p:nvPr/>
        </p:nvSpPr>
        <p:spPr>
          <a:xfrm>
            <a:off x="1371600" y="3848100"/>
            <a:ext cx="6629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하이퍼파라미터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튜닝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GridSearchCV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5740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14500"/>
            <a:ext cx="362814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정확도 향상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095536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모델링 수준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0D2D07-85CB-4B4C-9011-1214FDE0E9BA}"/>
              </a:ext>
            </a:extLst>
          </p:cNvPr>
          <p:cNvSpPr/>
          <p:nvPr/>
        </p:nvSpPr>
        <p:spPr>
          <a:xfrm>
            <a:off x="1371600" y="4610100"/>
            <a:ext cx="7772400" cy="4827258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AFCF6B1-F93E-4C8D-A4D9-D3F42632F7FB}"/>
              </a:ext>
            </a:extLst>
          </p:cNvPr>
          <p:cNvSpPr txBox="1"/>
          <p:nvPr/>
        </p:nvSpPr>
        <p:spPr>
          <a:xfrm>
            <a:off x="1828800" y="5067300"/>
            <a:ext cx="7086600" cy="372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voting =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VotingClassifier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(estimators=[    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	('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lr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log_model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),    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	('rf',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grid.best_estimator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_),    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	('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xgb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xgb_model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)], voting='soft’)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voting.fit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X_train_resampled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y_train_resampled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y_pred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voting.predict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X_test_scaled</a:t>
            </a:r>
            <a:endParaRPr lang="en-US" altLang="ko-KR" sz="25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B1A03F1-7613-4F00-8DFF-F52216084D91}"/>
              </a:ext>
            </a:extLst>
          </p:cNvPr>
          <p:cNvSpPr txBox="1"/>
          <p:nvPr/>
        </p:nvSpPr>
        <p:spPr>
          <a:xfrm>
            <a:off x="1371600" y="3848100"/>
            <a:ext cx="5791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앙상블 모델 활용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(Voting)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82A545-6D3D-46A9-9476-51E31FA2E578}"/>
              </a:ext>
            </a:extLst>
          </p:cNvPr>
          <p:cNvSpPr/>
          <p:nvPr/>
        </p:nvSpPr>
        <p:spPr>
          <a:xfrm>
            <a:off x="9728574" y="4619634"/>
            <a:ext cx="7772176" cy="4827258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BB83B3ED-15D5-49B8-AE3C-5B24B175906E}"/>
              </a:ext>
            </a:extLst>
          </p:cNvPr>
          <p:cNvSpPr txBox="1"/>
          <p:nvPr/>
        </p:nvSpPr>
        <p:spPr>
          <a:xfrm>
            <a:off x="10091428" y="4876952"/>
            <a:ext cx="7370331" cy="4262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stacking =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StackingClassifier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    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	estimators=[('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lr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',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log_model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), 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	('rf',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grid.best_estimator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_)],    	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final_estimator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XGBClassifier</a:t>
            </a:r>
            <a:endParaRPr lang="en-US" altLang="ko-KR" sz="25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ts val="4200"/>
              </a:lnSpc>
            </a:pP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	(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random_state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=42),    cv=3)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stacking.fit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X_train_resampled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y_train_resampled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</a:t>
            </a:r>
          </a:p>
          <a:p>
            <a:pPr algn="l">
              <a:lnSpc>
                <a:spcPts val="4200"/>
              </a:lnSpc>
            </a:pP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stack_pred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stacking.predict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</a:t>
            </a:r>
            <a:r>
              <a:rPr lang="en-US" altLang="ko-KR" sz="25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X_test_scaled</a:t>
            </a:r>
            <a:r>
              <a:rPr lang="en-US" altLang="ko-KR" sz="25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B2810E5D-A309-4343-9AE8-E5EA00380262}"/>
              </a:ext>
            </a:extLst>
          </p:cNvPr>
          <p:cNvSpPr txBox="1"/>
          <p:nvPr/>
        </p:nvSpPr>
        <p:spPr>
          <a:xfrm>
            <a:off x="9728572" y="3857634"/>
            <a:ext cx="596862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앙상블 모델 활용 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(Stacking)</a:t>
            </a:r>
          </a:p>
        </p:txBody>
      </p:sp>
    </p:spTree>
    <p:extLst>
      <p:ext uri="{BB962C8B-B14F-4D97-AF65-F5344CB8AC3E}">
        <p14:creationId xmlns:p14="http://schemas.microsoft.com/office/powerpoint/2010/main" val="370508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14500"/>
            <a:ext cx="362814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정확도 향상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095536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피처 엔지니어링 수준</a:t>
            </a:r>
            <a:endParaRPr lang="en-US" altLang="ko-KR" sz="3300" b="1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F94B2-E9C0-4038-A235-4F41D38359C8}"/>
              </a:ext>
            </a:extLst>
          </p:cNvPr>
          <p:cNvSpPr/>
          <p:nvPr/>
        </p:nvSpPr>
        <p:spPr>
          <a:xfrm>
            <a:off x="1371600" y="4547932"/>
            <a:ext cx="15163800" cy="3026435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752600" y="4739217"/>
            <a:ext cx="14379786" cy="2664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corr_matrix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data.corr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low_corr_features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corr_matrix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['diabetes'][abs(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corr_matrix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['diabetes']) &lt; 0.05].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index.tolist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print("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제거된 변수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:",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low_corr_features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data_reduced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data.drop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(columns=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low_corr_features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585CAC7-65DE-44B3-BC4B-9343C19B30D6}"/>
              </a:ext>
            </a:extLst>
          </p:cNvPr>
          <p:cNvSpPr txBox="1"/>
          <p:nvPr/>
        </p:nvSpPr>
        <p:spPr>
          <a:xfrm>
            <a:off x="1371600" y="3848100"/>
            <a:ext cx="7315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상관성 낮은 변수 제거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EE1183-2DE9-4F0F-9829-2263D3A5AEFB}"/>
              </a:ext>
            </a:extLst>
          </p:cNvPr>
          <p:cNvSpPr/>
          <p:nvPr/>
        </p:nvSpPr>
        <p:spPr>
          <a:xfrm>
            <a:off x="1360593" y="8581826"/>
            <a:ext cx="4887807" cy="773996"/>
          </a:xfrm>
          <a:prstGeom prst="rect">
            <a:avLst/>
          </a:prstGeom>
          <a:solidFill>
            <a:schemeClr val="bg1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E5D3B4C2-0E06-4188-9AC6-9DCA92009994}"/>
              </a:ext>
            </a:extLst>
          </p:cNvPr>
          <p:cNvSpPr txBox="1"/>
          <p:nvPr/>
        </p:nvSpPr>
        <p:spPr>
          <a:xfrm>
            <a:off x="1415048" y="7962900"/>
            <a:ext cx="155675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결과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DA459485-B077-435B-967B-E0DCC8A18A09}"/>
              </a:ext>
            </a:extLst>
          </p:cNvPr>
          <p:cNvSpPr txBox="1"/>
          <p:nvPr/>
        </p:nvSpPr>
        <p:spPr>
          <a:xfrm>
            <a:off x="1752600" y="8737991"/>
            <a:ext cx="411224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제거된 변수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: ['gender']</a:t>
            </a:r>
          </a:p>
        </p:txBody>
      </p:sp>
    </p:spTree>
    <p:extLst>
      <p:ext uri="{BB962C8B-B14F-4D97-AF65-F5344CB8AC3E}">
        <p14:creationId xmlns:p14="http://schemas.microsoft.com/office/powerpoint/2010/main" val="907652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14500"/>
            <a:ext cx="362814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평가 및 비교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095536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 err="1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모델별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정확도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(Accuracy)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9F2D0-25B1-43DA-963D-21013AA1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519" y="3106348"/>
            <a:ext cx="9670980" cy="6153231"/>
          </a:xfrm>
          <a:prstGeom prst="rect">
            <a:avLst/>
          </a:prstGeom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F073754E-9F9E-4479-B3E9-3DC0DDB7DE33}"/>
              </a:ext>
            </a:extLst>
          </p:cNvPr>
          <p:cNvSpPr txBox="1"/>
          <p:nvPr/>
        </p:nvSpPr>
        <p:spPr>
          <a:xfrm>
            <a:off x="8153400" y="7851342"/>
            <a:ext cx="990600" cy="340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0.904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7AF17C3F-294E-4321-9CCE-1E061CECBF41}"/>
              </a:ext>
            </a:extLst>
          </p:cNvPr>
          <p:cNvSpPr txBox="1"/>
          <p:nvPr/>
        </p:nvSpPr>
        <p:spPr>
          <a:xfrm>
            <a:off x="12039600" y="3695700"/>
            <a:ext cx="914400" cy="340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0.963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C13167A-BC73-4A2E-91F9-06EBB1AFED06}"/>
              </a:ext>
            </a:extLst>
          </p:cNvPr>
          <p:cNvSpPr txBox="1"/>
          <p:nvPr/>
        </p:nvSpPr>
        <p:spPr>
          <a:xfrm>
            <a:off x="15659669" y="3848100"/>
            <a:ext cx="1219200" cy="340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0.9685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598BC5C1-4EC7-49F0-ADB2-1B7331EDB5F5}"/>
              </a:ext>
            </a:extLst>
          </p:cNvPr>
          <p:cNvSpPr txBox="1"/>
          <p:nvPr/>
        </p:nvSpPr>
        <p:spPr>
          <a:xfrm>
            <a:off x="1371600" y="3991570"/>
            <a:ext cx="51054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XGBoost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의 정확도가 가장 높은 것을 알 </a:t>
            </a: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수있음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</p:txBody>
      </p:sp>
    </p:spTree>
    <p:extLst>
      <p:ext uri="{BB962C8B-B14F-4D97-AF65-F5344CB8AC3E}">
        <p14:creationId xmlns:p14="http://schemas.microsoft.com/office/powerpoint/2010/main" val="188150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432886" y="258056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02538" y="1038225"/>
            <a:ext cx="9036862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01-1.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개요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9" name="Group 19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-1676400" y="2333625"/>
            <a:ext cx="12268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D697C71-38C1-4BD3-95A7-4CCC888FB664}"/>
              </a:ext>
            </a:extLst>
          </p:cNvPr>
          <p:cNvSpPr txBox="1"/>
          <p:nvPr/>
        </p:nvSpPr>
        <p:spPr>
          <a:xfrm>
            <a:off x="10441734" y="4686300"/>
            <a:ext cx="3049733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100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프로젝트</a:t>
            </a:r>
            <a:r>
              <a:rPr lang="en-US" altLang="ko-KR" sz="30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</a:t>
            </a:r>
            <a:r>
              <a:rPr lang="ko-KR" altLang="en-US" sz="30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선정 이유</a:t>
            </a:r>
            <a:endParaRPr lang="en-US" sz="3000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5FF449D-9D51-40F9-B3BB-4A215BF8A963}"/>
              </a:ext>
            </a:extLst>
          </p:cNvPr>
          <p:cNvSpPr txBox="1"/>
          <p:nvPr/>
        </p:nvSpPr>
        <p:spPr>
          <a:xfrm>
            <a:off x="10441735" y="5372100"/>
            <a:ext cx="7084265" cy="2116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</a:t>
            </a: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대</a:t>
            </a:r>
            <a:r>
              <a:rPr lang="en-US" altLang="ko-KR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~40</a:t>
            </a: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대 젊은 층에서 당뇨병 환자 증가</a:t>
            </a:r>
            <a:endParaRPr lang="en-US" altLang="ko-KR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당뇨병 주요 영향 요인 분석 및 위험도 예측</a:t>
            </a:r>
            <a:endParaRPr lang="en-US" altLang="ko-KR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조기 인지 및 치료 지원으로 예방과 건강 증진 목표</a:t>
            </a:r>
            <a:endParaRPr lang="en-US" altLang="ko-KR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241C968-4A29-4E25-9ED4-D611ACAA0D35}"/>
              </a:ext>
            </a:extLst>
          </p:cNvPr>
          <p:cNvSpPr txBox="1"/>
          <p:nvPr/>
        </p:nvSpPr>
        <p:spPr>
          <a:xfrm>
            <a:off x="10441735" y="3467100"/>
            <a:ext cx="3049734" cy="93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01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6C0F59-E3CF-4AE9-8341-E33D6EE04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" r="-1"/>
          <a:stretch/>
        </p:blipFill>
        <p:spPr>
          <a:xfrm>
            <a:off x="1503393" y="4686300"/>
            <a:ext cx="8021607" cy="3972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id="{B3365A0E-D76A-468F-B356-A04F5883D769}"/>
              </a:ext>
            </a:extLst>
          </p:cNvPr>
          <p:cNvSpPr txBox="1"/>
          <p:nvPr/>
        </p:nvSpPr>
        <p:spPr>
          <a:xfrm>
            <a:off x="1499981" y="9260524"/>
            <a:ext cx="2066855" cy="26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첨부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2) </a:t>
            </a: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대한당뇨병학회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AC03060D-88C5-492F-B56C-1B6FF53A8CB2}"/>
              </a:ext>
            </a:extLst>
          </p:cNvPr>
          <p:cNvSpPr txBox="1"/>
          <p:nvPr/>
        </p:nvSpPr>
        <p:spPr>
          <a:xfrm>
            <a:off x="1499981" y="8885386"/>
            <a:ext cx="7670991" cy="26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첨부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1) https://www.yakup.com/news/index.html?mode=view&amp;cat=11&amp;nid=288779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F21F19-BEE2-40AC-8E8D-AEC272D68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15"/>
          <a:stretch/>
        </p:blipFill>
        <p:spPr>
          <a:xfrm>
            <a:off x="1503393" y="3543300"/>
            <a:ext cx="7259063" cy="91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411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14500"/>
            <a:ext cx="362814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평가 및 비교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095536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성능 요약 보고서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(</a:t>
            </a:r>
            <a:r>
              <a:rPr lang="en-US" altLang="ko-KR" sz="3300" b="1" dirty="0" err="1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classification_report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122EEF-4A3A-41C7-BB57-D77A4BC2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38" y="4481138"/>
            <a:ext cx="15846514" cy="325316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7D4A38-D1B0-43BB-9A90-4F286C71BD52}"/>
              </a:ext>
            </a:extLst>
          </p:cNvPr>
          <p:cNvSpPr/>
          <p:nvPr/>
        </p:nvSpPr>
        <p:spPr>
          <a:xfrm>
            <a:off x="3063975" y="5884873"/>
            <a:ext cx="1508025" cy="40162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45D7CF-00A6-44CB-97B5-09E2F76B92BB}"/>
              </a:ext>
            </a:extLst>
          </p:cNvPr>
          <p:cNvSpPr/>
          <p:nvPr/>
        </p:nvSpPr>
        <p:spPr>
          <a:xfrm>
            <a:off x="8474175" y="5906905"/>
            <a:ext cx="1508025" cy="40162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F4A539-E5F0-4E69-8FFC-F87B108C7719}"/>
              </a:ext>
            </a:extLst>
          </p:cNvPr>
          <p:cNvSpPr/>
          <p:nvPr/>
        </p:nvSpPr>
        <p:spPr>
          <a:xfrm>
            <a:off x="13884375" y="5895677"/>
            <a:ext cx="1508025" cy="40162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2BF498C7-CA36-4ECD-8CAD-FCCFC691B1B6}"/>
              </a:ext>
            </a:extLst>
          </p:cNvPr>
          <p:cNvSpPr txBox="1"/>
          <p:nvPr/>
        </p:nvSpPr>
        <p:spPr>
          <a:xfrm>
            <a:off x="1402538" y="8216351"/>
            <a:ext cx="15742462" cy="1075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 예측 성능에서는 랜덤 </a:t>
            </a: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포레스트와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XGBoost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가 우수하며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로지스틱 회귀는 당뇨 예측에서 성능이 떨어짐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</p:txBody>
      </p:sp>
    </p:spTree>
    <p:extLst>
      <p:ext uri="{BB962C8B-B14F-4D97-AF65-F5344CB8AC3E}">
        <p14:creationId xmlns:p14="http://schemas.microsoft.com/office/powerpoint/2010/main" val="1135092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14500"/>
            <a:ext cx="362814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평가 및 비교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4EF1-2584-471B-8476-EC7067C9FEBD}"/>
              </a:ext>
            </a:extLst>
          </p:cNvPr>
          <p:cNvSpPr txBox="1"/>
          <p:nvPr/>
        </p:nvSpPr>
        <p:spPr>
          <a:xfrm>
            <a:off x="1371600" y="3095536"/>
            <a:ext cx="11887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혼동 행렬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(</a:t>
            </a:r>
            <a:r>
              <a:rPr lang="en-US" altLang="ko-KR" sz="3300" b="1" dirty="0" err="1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confusion_matrix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)</a:t>
            </a: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2BF498C7-CA36-4ECD-8CAD-FCCFC691B1B6}"/>
              </a:ext>
            </a:extLst>
          </p:cNvPr>
          <p:cNvSpPr txBox="1"/>
          <p:nvPr/>
        </p:nvSpPr>
        <p:spPr>
          <a:xfrm>
            <a:off x="1402538" y="8334970"/>
            <a:ext cx="15742462" cy="1075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비당뇨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예측에서는 모든 모델이 높은 정확도를 보였고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특히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XGBoost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가 당뇨 예측에서 가장 우수한 성능을 나타냄</a:t>
            </a:r>
            <a:endParaRPr lang="en-US" altLang="ko-KR" sz="3000" dirty="0"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5BC3A2-C98D-4671-8832-3C959BB8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107122"/>
            <a:ext cx="15917017" cy="398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56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585CAC7-65DE-44B3-BC4B-9343C19B30D6}"/>
              </a:ext>
            </a:extLst>
          </p:cNvPr>
          <p:cNvSpPr txBox="1"/>
          <p:nvPr/>
        </p:nvSpPr>
        <p:spPr>
          <a:xfrm>
            <a:off x="5665614" y="4654195"/>
            <a:ext cx="6674662" cy="125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 err="1">
                <a:solidFill>
                  <a:srgbClr val="41A4FF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  <a:hlinkClick r:id="rId3"/>
              </a:rPr>
              <a:t>Streamlit</a:t>
            </a:r>
            <a:r>
              <a:rPr lang="en-US" altLang="ko-KR" sz="6000" b="1" dirty="0">
                <a:solidFill>
                  <a:srgbClr val="41A4FF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 </a:t>
            </a:r>
            <a:r>
              <a:rPr lang="ko-KR" altLang="en-US" sz="6000" b="1" dirty="0">
                <a:solidFill>
                  <a:srgbClr val="41A4FF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앱 개발</a:t>
            </a:r>
            <a:endParaRPr lang="en-US" altLang="ko-KR" sz="6000" b="1" dirty="0">
              <a:solidFill>
                <a:srgbClr val="41A4FF"/>
              </a:solidFill>
              <a:latin typeface="Tlab 돋움 미디움" panose="020B0600000101010101" charset="-127"/>
              <a:ea typeface="Tlab 돋움 미디움" panose="020B0600000101010101" charset="-127"/>
              <a:cs typeface="Tlab 돋움 미디움"/>
              <a:sym typeface="Tlab 돋움 미디움"/>
            </a:endParaRPr>
          </a:p>
        </p:txBody>
      </p:sp>
    </p:spTree>
    <p:extLst>
      <p:ext uri="{BB962C8B-B14F-4D97-AF65-F5344CB8AC3E}">
        <p14:creationId xmlns:p14="http://schemas.microsoft.com/office/powerpoint/2010/main" val="2439935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33500"/>
            <a:ext cx="3628143" cy="933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ko-KR" sz="3600" dirty="0" err="1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Streamlit</a:t>
            </a:r>
            <a:r>
              <a:rPr lang="en-US" altLang="ko-KR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endParaRPr lang="en-US" altLang="ko-KR" sz="36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585CAC7-65DE-44B3-BC4B-9343C19B30D6}"/>
              </a:ext>
            </a:extLst>
          </p:cNvPr>
          <p:cNvSpPr txBox="1"/>
          <p:nvPr/>
        </p:nvSpPr>
        <p:spPr>
          <a:xfrm>
            <a:off x="1402538" y="2708653"/>
            <a:ext cx="4617262" cy="3464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sidebar: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사용자 입력</a:t>
            </a:r>
            <a:endParaRPr lang="en-US" altLang="ko-KR" sz="3300" b="1" dirty="0">
              <a:solidFill>
                <a:srgbClr val="12127D"/>
              </a:solidFill>
              <a:latin typeface="Tlab 돋움 미디움" panose="020B0600000101010101" charset="-127"/>
              <a:ea typeface="Tlab 돋움 미디움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데이터 탐색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2: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예측 결과 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3: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모델 성능 시각화 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4: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인사이트 및 요약</a:t>
            </a:r>
          </a:p>
        </p:txBody>
      </p:sp>
      <p:graphicFrame>
        <p:nvGraphicFramePr>
          <p:cNvPr id="32" name="Table 12">
            <a:extLst>
              <a:ext uri="{FF2B5EF4-FFF2-40B4-BE49-F238E27FC236}">
                <a16:creationId xmlns:a16="http://schemas.microsoft.com/office/drawing/2014/main" id="{17EB9505-AD3D-424A-9234-085150648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96035"/>
              </p:ext>
            </p:extLst>
          </p:nvPr>
        </p:nvGraphicFramePr>
        <p:xfrm>
          <a:off x="7315200" y="3390900"/>
          <a:ext cx="3886200" cy="6570864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0864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529B0D51-DB76-4408-BD65-1621FEBDB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406253"/>
            <a:ext cx="3657600" cy="6557030"/>
          </a:xfrm>
          <a:prstGeom prst="rect">
            <a:avLst/>
          </a:prstGeom>
        </p:spPr>
      </p:pic>
      <p:sp>
        <p:nvSpPr>
          <p:cNvPr id="24" name="TextBox 7">
            <a:extLst>
              <a:ext uri="{FF2B5EF4-FFF2-40B4-BE49-F238E27FC236}">
                <a16:creationId xmlns:a16="http://schemas.microsoft.com/office/drawing/2014/main" id="{86CA48D2-3911-4282-A447-C6876ADF33B9}"/>
              </a:ext>
            </a:extLst>
          </p:cNvPr>
          <p:cNvSpPr txBox="1"/>
          <p:nvPr/>
        </p:nvSpPr>
        <p:spPr>
          <a:xfrm>
            <a:off x="7560563" y="2872374"/>
            <a:ext cx="325983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3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‘</a:t>
            </a:r>
            <a:r>
              <a:rPr lang="ko-KR" altLang="en-US" sz="2500" b="1" dirty="0" err="1">
                <a:latin typeface="Tlab 돋움 미디움" panose="020B0600000101010101" charset="-127"/>
                <a:ea typeface="Tlab 돋움 미디움" panose="020B0600000101010101" charset="-127"/>
                <a:cs typeface="Tlab 돋움 레귤러"/>
                <a:sym typeface="Tlab 돋움 레귤러"/>
              </a:rPr>
              <a:t>비당뇨</a:t>
            </a:r>
            <a:r>
              <a:rPr lang="en-US" altLang="ko-KR" sz="23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’</a:t>
            </a:r>
            <a:r>
              <a:rPr lang="ko-KR" altLang="en-US" sz="23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인 사용자 데이터</a:t>
            </a:r>
            <a:endParaRPr lang="en-US" sz="23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BB403264-CCF8-4D7B-A4EB-23969DAE78C0}"/>
              </a:ext>
            </a:extLst>
          </p:cNvPr>
          <p:cNvSpPr txBox="1"/>
          <p:nvPr/>
        </p:nvSpPr>
        <p:spPr>
          <a:xfrm>
            <a:off x="11916657" y="2872374"/>
            <a:ext cx="325983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3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‘</a:t>
            </a:r>
            <a:r>
              <a:rPr lang="ko-KR" altLang="en-US" sz="2500" b="1" dirty="0">
                <a:latin typeface="Tlab 돋움 미디움" panose="020B0600000101010101" charset="-127"/>
                <a:ea typeface="Tlab 돋움 미디움" panose="020B0600000101010101" charset="-127"/>
                <a:cs typeface="Tlab 돋움 레귤러"/>
                <a:sym typeface="Tlab 돋움 레귤러"/>
              </a:rPr>
              <a:t>당뇨</a:t>
            </a:r>
            <a:r>
              <a:rPr lang="en-US" altLang="ko-KR" sz="23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’</a:t>
            </a:r>
            <a:r>
              <a:rPr lang="ko-KR" altLang="en-US" sz="23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인 사용자 데이터</a:t>
            </a:r>
            <a:endParaRPr lang="en-US" sz="23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graphicFrame>
        <p:nvGraphicFramePr>
          <p:cNvPr id="34" name="Table 12">
            <a:extLst>
              <a:ext uri="{FF2B5EF4-FFF2-40B4-BE49-F238E27FC236}">
                <a16:creationId xmlns:a16="http://schemas.microsoft.com/office/drawing/2014/main" id="{B47FB196-E001-4FCC-90DE-90891E5EA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284805"/>
              </p:ext>
            </p:extLst>
          </p:nvPr>
        </p:nvGraphicFramePr>
        <p:xfrm>
          <a:off x="11430000" y="3390900"/>
          <a:ext cx="3886200" cy="6570864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0864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7EFA602-EDE7-471C-A7B2-4BF44A102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0" y="3695700"/>
            <a:ext cx="3581400" cy="60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18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33500"/>
            <a:ext cx="3628143" cy="933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ko-KR" sz="3600" dirty="0" err="1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Streamlit</a:t>
            </a:r>
            <a:r>
              <a:rPr lang="en-US" altLang="ko-KR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endParaRPr lang="en-US" altLang="ko-KR" sz="36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585CAC7-65DE-44B3-BC4B-9343C19B30D6}"/>
              </a:ext>
            </a:extLst>
          </p:cNvPr>
          <p:cNvSpPr txBox="1"/>
          <p:nvPr/>
        </p:nvSpPr>
        <p:spPr>
          <a:xfrm>
            <a:off x="1402538" y="2708653"/>
            <a:ext cx="4617262" cy="3464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sidebar: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사용자 입력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300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300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1: </a:t>
            </a:r>
            <a:r>
              <a:rPr lang="ko-KR" altLang="en-US" sz="3300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데이터 탐색</a:t>
            </a:r>
            <a:endParaRPr lang="en-US" altLang="ko-KR" sz="3300" dirty="0">
              <a:solidFill>
                <a:srgbClr val="12127D"/>
              </a:solidFill>
              <a:latin typeface="Tlab 돋움 미디움" panose="020B0600000101010101" charset="-127"/>
              <a:ea typeface="Tlab 돋움 미디움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2: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예측 결과 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3: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모델 성능 시각화 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4: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인사이트 및 요약</a:t>
            </a:r>
          </a:p>
        </p:txBody>
      </p:sp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48BAE1C0-1CBC-4F3A-A79F-E9E7D641E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817113"/>
              </p:ext>
            </p:extLst>
          </p:nvPr>
        </p:nvGraphicFramePr>
        <p:xfrm>
          <a:off x="8305800" y="2708653"/>
          <a:ext cx="6982130" cy="7292247"/>
        </p:xfrm>
        <a:graphic>
          <a:graphicData uri="http://schemas.openxmlformats.org/drawingml/2006/table">
            <a:tbl>
              <a:tblPr/>
              <a:tblGrid>
                <a:gridCol w="6982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922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D156AB1-9DAF-4F90-A341-24D71E8A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572" y="2702399"/>
            <a:ext cx="6485771" cy="72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90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33500"/>
            <a:ext cx="3628143" cy="933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ko-KR" sz="3600" dirty="0" err="1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Streamlit</a:t>
            </a:r>
            <a:r>
              <a:rPr lang="en-US" altLang="ko-KR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endParaRPr lang="en-US" altLang="ko-KR" sz="36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585CAC7-65DE-44B3-BC4B-9343C19B30D6}"/>
              </a:ext>
            </a:extLst>
          </p:cNvPr>
          <p:cNvSpPr txBox="1"/>
          <p:nvPr/>
        </p:nvSpPr>
        <p:spPr>
          <a:xfrm>
            <a:off x="1402538" y="2708653"/>
            <a:ext cx="4617262" cy="3464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sidebar: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사용자 입력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데이터 탐색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2: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예측 결과 </a:t>
            </a:r>
            <a:endParaRPr lang="en-US" altLang="ko-KR" sz="3300" b="1" dirty="0">
              <a:solidFill>
                <a:srgbClr val="12127D"/>
              </a:solidFill>
              <a:latin typeface="Tlab 돋움 미디움" panose="020B0600000101010101" charset="-127"/>
              <a:ea typeface="Tlab 돋움 미디움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3: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모델 성능 시각화 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4: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인사이트 및 요약</a:t>
            </a:r>
          </a:p>
        </p:txBody>
      </p:sp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48BAE1C0-1CBC-4F3A-A79F-E9E7D641E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62562"/>
              </p:ext>
            </p:extLst>
          </p:nvPr>
        </p:nvGraphicFramePr>
        <p:xfrm>
          <a:off x="8334070" y="2708652"/>
          <a:ext cx="6982130" cy="7464043"/>
        </p:xfrm>
        <a:graphic>
          <a:graphicData uri="http://schemas.openxmlformats.org/drawingml/2006/table">
            <a:tbl>
              <a:tblPr/>
              <a:tblGrid>
                <a:gridCol w="6982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404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4A4E483-EB13-4F2A-BD91-3A848139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95" y="5851529"/>
            <a:ext cx="6754168" cy="2121927"/>
          </a:xfrm>
          <a:prstGeom prst="rect">
            <a:avLst/>
          </a:prstGeom>
        </p:spPr>
      </p:pic>
      <p:sp>
        <p:nvSpPr>
          <p:cNvPr id="23" name="TextBox 5">
            <a:extLst>
              <a:ext uri="{FF2B5EF4-FFF2-40B4-BE49-F238E27FC236}">
                <a16:creationId xmlns:a16="http://schemas.microsoft.com/office/drawing/2014/main" id="{5691A08C-4485-45A5-9A16-0E0078A6398A}"/>
              </a:ext>
            </a:extLst>
          </p:cNvPr>
          <p:cNvSpPr txBox="1"/>
          <p:nvPr/>
        </p:nvSpPr>
        <p:spPr>
          <a:xfrm>
            <a:off x="1402538" y="7064525"/>
            <a:ext cx="5455462" cy="421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2700" dirty="0" err="1">
                <a:solidFill>
                  <a:srgbClr val="C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비당뇨</a:t>
            </a:r>
            <a:r>
              <a:rPr lang="ko-KR" altLang="en-US" sz="27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27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 입력 데이터 결과</a:t>
            </a:r>
            <a:endParaRPr lang="en-US" sz="27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0AC235A6-B8A9-4788-9087-28F3398B7BC8}"/>
              </a:ext>
            </a:extLst>
          </p:cNvPr>
          <p:cNvSpPr txBox="1"/>
          <p:nvPr/>
        </p:nvSpPr>
        <p:spPr>
          <a:xfrm>
            <a:off x="1402538" y="7680027"/>
            <a:ext cx="568406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500" dirty="0" err="1">
                <a:latin typeface="Tlab 돋움 레귤러"/>
                <a:ea typeface="Tlab 돋움 레귤러"/>
                <a:cs typeface="Tlab 돋움 레귤러"/>
                <a:sym typeface="Tlab 돋움 레귤러"/>
              </a:rPr>
              <a:t>XGBoost</a:t>
            </a:r>
            <a:r>
              <a:rPr lang="en-US" sz="25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5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모델이 </a:t>
            </a:r>
            <a:r>
              <a:rPr lang="ko-KR" altLang="en-US" sz="2500" dirty="0" err="1">
                <a:latin typeface="Tlab 돋움 레귤러"/>
                <a:ea typeface="Tlab 돋움 레귤러"/>
                <a:cs typeface="Tlab 돋움 레귤러"/>
                <a:sym typeface="Tlab 돋움 레귤러"/>
              </a:rPr>
              <a:t>비당뇨를</a:t>
            </a:r>
            <a:r>
              <a:rPr lang="ko-KR" altLang="en-US" sz="25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정확하게 예측</a:t>
            </a:r>
            <a:endParaRPr lang="en-US" sz="25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A3C2FD-EB24-4562-AB86-9E2978FA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843" y="4437850"/>
            <a:ext cx="6773220" cy="57348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174658-868F-478F-9FBC-18CC5BC02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95" y="2708653"/>
            <a:ext cx="6569944" cy="178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36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33500"/>
            <a:ext cx="3628143" cy="933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ko-KR" sz="3600" dirty="0" err="1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Streamlit</a:t>
            </a:r>
            <a:r>
              <a:rPr lang="en-US" altLang="ko-KR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endParaRPr lang="en-US" altLang="ko-KR" sz="36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585CAC7-65DE-44B3-BC4B-9343C19B30D6}"/>
              </a:ext>
            </a:extLst>
          </p:cNvPr>
          <p:cNvSpPr txBox="1"/>
          <p:nvPr/>
        </p:nvSpPr>
        <p:spPr>
          <a:xfrm>
            <a:off x="1402538" y="2708653"/>
            <a:ext cx="4617262" cy="3464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sidebar: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사용자 입력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데이터 탐색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2: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예측 결과 </a:t>
            </a:r>
            <a:endParaRPr lang="en-US" altLang="ko-KR" sz="3300" b="1" dirty="0">
              <a:solidFill>
                <a:srgbClr val="12127D"/>
              </a:solidFill>
              <a:latin typeface="Tlab 돋움 미디움" panose="020B0600000101010101" charset="-127"/>
              <a:ea typeface="Tlab 돋움 미디움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3: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모델 성능 시각화 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4: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인사이트 및 요약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5691A08C-4485-45A5-9A16-0E0078A6398A}"/>
              </a:ext>
            </a:extLst>
          </p:cNvPr>
          <p:cNvSpPr txBox="1"/>
          <p:nvPr/>
        </p:nvSpPr>
        <p:spPr>
          <a:xfrm>
            <a:off x="1402538" y="7064525"/>
            <a:ext cx="4949271" cy="42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C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당뇨</a:t>
            </a:r>
            <a:r>
              <a:rPr lang="ko-KR" altLang="en-US" sz="27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사용자 입력 데이터 결과</a:t>
            </a:r>
            <a:endParaRPr lang="en-US" sz="27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0AC235A6-B8A9-4788-9087-28F3398B7BC8}"/>
              </a:ext>
            </a:extLst>
          </p:cNvPr>
          <p:cNvSpPr txBox="1"/>
          <p:nvPr/>
        </p:nvSpPr>
        <p:spPr>
          <a:xfrm>
            <a:off x="1402538" y="7680027"/>
            <a:ext cx="461726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5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모든 모델이 당뇨를 정확하게 예측</a:t>
            </a:r>
            <a:endParaRPr lang="en-US" sz="25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graphicFrame>
        <p:nvGraphicFramePr>
          <p:cNvPr id="32" name="Table 12">
            <a:extLst>
              <a:ext uri="{FF2B5EF4-FFF2-40B4-BE49-F238E27FC236}">
                <a16:creationId xmlns:a16="http://schemas.microsoft.com/office/drawing/2014/main" id="{B534E494-DBF0-4032-A440-02B486C01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415052"/>
              </p:ext>
            </p:extLst>
          </p:nvPr>
        </p:nvGraphicFramePr>
        <p:xfrm>
          <a:off x="8334070" y="2708652"/>
          <a:ext cx="6982130" cy="7464043"/>
        </p:xfrm>
        <a:graphic>
          <a:graphicData uri="http://schemas.openxmlformats.org/drawingml/2006/table">
            <a:tbl>
              <a:tblPr/>
              <a:tblGrid>
                <a:gridCol w="6982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404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2F15C593-B9DD-4861-8FC3-D7D8CD28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95" y="2708653"/>
            <a:ext cx="6569944" cy="17859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41FA003-C87D-4E5B-9AEC-BE2671E07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8"/>
          <a:stretch/>
        </p:blipFill>
        <p:spPr>
          <a:xfrm>
            <a:off x="8537009" y="4421211"/>
            <a:ext cx="6747405" cy="57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10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33500"/>
            <a:ext cx="3628143" cy="933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ko-KR" sz="3600" dirty="0" err="1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Streamlit</a:t>
            </a:r>
            <a:r>
              <a:rPr lang="en-US" altLang="ko-KR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endParaRPr lang="en-US" altLang="ko-KR" sz="36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585CAC7-65DE-44B3-BC4B-9343C19B30D6}"/>
              </a:ext>
            </a:extLst>
          </p:cNvPr>
          <p:cNvSpPr txBox="1"/>
          <p:nvPr/>
        </p:nvSpPr>
        <p:spPr>
          <a:xfrm>
            <a:off x="1402538" y="2708653"/>
            <a:ext cx="4617262" cy="3464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sidebar: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사용자 입력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데이터 탐색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2: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예측 결과 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3: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모델 성능 시각화 </a:t>
            </a:r>
            <a:endParaRPr lang="en-US" altLang="ko-KR" sz="3300" b="1" dirty="0">
              <a:solidFill>
                <a:srgbClr val="12127D"/>
              </a:solidFill>
              <a:latin typeface="Tlab 돋움 미디움" panose="020B0600000101010101" charset="-127"/>
              <a:ea typeface="Tlab 돋움 미디움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4: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인사이트 및 요약</a:t>
            </a:r>
          </a:p>
        </p:txBody>
      </p:sp>
      <p:graphicFrame>
        <p:nvGraphicFramePr>
          <p:cNvPr id="32" name="Table 12">
            <a:extLst>
              <a:ext uri="{FF2B5EF4-FFF2-40B4-BE49-F238E27FC236}">
                <a16:creationId xmlns:a16="http://schemas.microsoft.com/office/drawing/2014/main" id="{B534E494-DBF0-4032-A440-02B486C01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899323"/>
              </p:ext>
            </p:extLst>
          </p:nvPr>
        </p:nvGraphicFramePr>
        <p:xfrm>
          <a:off x="8334070" y="2708653"/>
          <a:ext cx="6982130" cy="5711448"/>
        </p:xfrm>
        <a:graphic>
          <a:graphicData uri="http://schemas.openxmlformats.org/drawingml/2006/table">
            <a:tbl>
              <a:tblPr/>
              <a:tblGrid>
                <a:gridCol w="6982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144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84F27BD0-1CE1-49F2-9E04-24C74111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704" y="2708652"/>
            <a:ext cx="7863458" cy="6540122"/>
          </a:xfrm>
          <a:prstGeom prst="rect">
            <a:avLst/>
          </a:prstGeom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2A6F877E-F4AD-44BC-A1DD-7481DE4BFF88}"/>
              </a:ext>
            </a:extLst>
          </p:cNvPr>
          <p:cNvSpPr txBox="1"/>
          <p:nvPr/>
        </p:nvSpPr>
        <p:spPr>
          <a:xfrm>
            <a:off x="1402538" y="7064525"/>
            <a:ext cx="494927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altLang="ko-KR" sz="25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ROC </a:t>
            </a:r>
            <a:r>
              <a:rPr lang="ko-KR" altLang="en-US" sz="25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곡선 결과 해석</a:t>
            </a:r>
            <a:endParaRPr lang="en-US" sz="25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E523B83C-B42B-4AA3-8562-B649E6D1E753}"/>
              </a:ext>
            </a:extLst>
          </p:cNvPr>
          <p:cNvSpPr txBox="1"/>
          <p:nvPr/>
        </p:nvSpPr>
        <p:spPr>
          <a:xfrm>
            <a:off x="1402538" y="7604687"/>
            <a:ext cx="5684062" cy="1171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빨간 선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(AUC)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 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1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에 가까울수록 우수한 모델임을 나타내는데 위 그래프의 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AUC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는 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0.9759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로 거의 완벽에 가까운 분류 능력을 보여줌 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2875089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333500"/>
            <a:ext cx="3628143" cy="933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ko-KR" sz="3600" dirty="0" err="1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Streamlit</a:t>
            </a:r>
            <a:r>
              <a:rPr lang="en-US" altLang="ko-KR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36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endParaRPr lang="en-US" altLang="ko-KR" sz="36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585CAC7-65DE-44B3-BC4B-9343C19B30D6}"/>
              </a:ext>
            </a:extLst>
          </p:cNvPr>
          <p:cNvSpPr txBox="1"/>
          <p:nvPr/>
        </p:nvSpPr>
        <p:spPr>
          <a:xfrm>
            <a:off x="1402538" y="2708653"/>
            <a:ext cx="4617262" cy="3464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sidebar: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사용자 입력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1: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데이터 탐색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2: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예측 결과 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3: </a:t>
            </a:r>
            <a:r>
              <a:rPr lang="ko-KR" altLang="en-US" sz="3000" dirty="0">
                <a:solidFill>
                  <a:srgbClr val="7F7F7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모델 성능 시각화 </a:t>
            </a:r>
            <a:endParaRPr lang="en-US" altLang="ko-KR" sz="3000" dirty="0">
              <a:solidFill>
                <a:srgbClr val="7F7F7F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탭 </a:t>
            </a:r>
            <a:r>
              <a:rPr lang="en-US" altLang="ko-KR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4: </a:t>
            </a:r>
            <a:r>
              <a:rPr lang="ko-KR" altLang="en-US" sz="3300" b="1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인사이트 및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250A77-5717-4F0A-BC7B-60C090BB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146" y="2739970"/>
            <a:ext cx="7831054" cy="37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69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9926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585CAC7-65DE-44B3-BC4B-9343C19B30D6}"/>
              </a:ext>
            </a:extLst>
          </p:cNvPr>
          <p:cNvSpPr txBox="1"/>
          <p:nvPr/>
        </p:nvSpPr>
        <p:spPr>
          <a:xfrm>
            <a:off x="5665614" y="4654195"/>
            <a:ext cx="6674662" cy="125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 err="1">
                <a:solidFill>
                  <a:srgbClr val="41A4FF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  <a:hlinkClick r:id="rId3"/>
              </a:rPr>
              <a:t>Streamlit</a:t>
            </a:r>
            <a:r>
              <a:rPr lang="en-US" altLang="ko-KR" sz="6000" b="1" dirty="0">
                <a:solidFill>
                  <a:srgbClr val="41A4FF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 </a:t>
            </a:r>
            <a:r>
              <a:rPr lang="ko-KR" altLang="en-US" sz="6000" b="1" dirty="0">
                <a:solidFill>
                  <a:srgbClr val="41A4FF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앱 시연</a:t>
            </a:r>
            <a:endParaRPr lang="en-US" altLang="ko-KR" sz="6000" b="1" dirty="0">
              <a:solidFill>
                <a:srgbClr val="41A4FF"/>
              </a:solidFill>
              <a:latin typeface="Tlab 돋움 미디움" panose="020B0600000101010101" charset="-127"/>
              <a:ea typeface="Tlab 돋움 미디움" panose="020B0600000101010101" charset="-127"/>
              <a:cs typeface="Tlab 돋움 미디움"/>
              <a:sym typeface="Tlab 돋움 미디움"/>
            </a:endParaRPr>
          </a:p>
        </p:txBody>
      </p:sp>
    </p:spTree>
    <p:extLst>
      <p:ext uri="{BB962C8B-B14F-4D97-AF65-F5344CB8AC3E}">
        <p14:creationId xmlns:p14="http://schemas.microsoft.com/office/powerpoint/2010/main" val="219916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432886" y="258056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02538" y="1038225"/>
            <a:ext cx="9189262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01-2.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개요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99225" y="3924300"/>
            <a:ext cx="296946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80432" y="3924300"/>
            <a:ext cx="296946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14600" y="3924300"/>
            <a:ext cx="296946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14600" y="5208521"/>
            <a:ext cx="2991916" cy="385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프로젝트 내용</a:t>
            </a:r>
            <a:endParaRPr lang="en-US" sz="3000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14600" y="6117772"/>
            <a:ext cx="3458061" cy="181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머신러닝</a:t>
            </a: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기반 당뇨병 예측 및 시각화</a:t>
            </a:r>
            <a:endParaRPr lang="en-US" altLang="ko-KR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예측 유형</a:t>
            </a:r>
            <a:r>
              <a:rPr lang="en-US" altLang="ko-KR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이진 분류 </a:t>
            </a:r>
            <a:br>
              <a:rPr lang="en-US" altLang="ko-KR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</a:br>
            <a:r>
              <a:rPr lang="en-US" altLang="ko-KR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(0: </a:t>
            </a:r>
            <a:r>
              <a:rPr lang="ko-KR" altLang="en-US" sz="2400" dirty="0" err="1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비당뇨</a:t>
            </a:r>
            <a:r>
              <a:rPr lang="en-US" altLang="ko-KR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1: </a:t>
            </a: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당뇨</a:t>
            </a:r>
            <a:r>
              <a:rPr lang="en-US" altLang="ko-KR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99225" y="5208521"/>
            <a:ext cx="3276714" cy="385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활용 장비 및</a:t>
            </a:r>
            <a:r>
              <a:rPr lang="en-US" altLang="ko-KR" sz="30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</a:t>
            </a:r>
            <a:r>
              <a:rPr lang="ko-KR" altLang="en-US" sz="30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재료</a:t>
            </a:r>
            <a:endParaRPr lang="en-US" sz="3000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80431" y="5208521"/>
            <a:ext cx="4716969" cy="385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12127D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프로젝트 구조</a:t>
            </a:r>
            <a:endParaRPr lang="en-US" sz="3000" dirty="0">
              <a:solidFill>
                <a:srgbClr val="12127D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699225" y="6117772"/>
            <a:ext cx="3458061" cy="227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Python</a:t>
            </a: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Pandas, Scikit-learn, </a:t>
            </a:r>
            <a:r>
              <a:rPr lang="en-US" sz="2400" dirty="0" err="1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XGBoost</a:t>
            </a:r>
            <a:r>
              <a:rPr 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400" dirty="0" err="1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RandomForest</a:t>
            </a:r>
            <a:r>
              <a:rPr 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400" dirty="0" err="1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Streamlit</a:t>
            </a:r>
            <a:r>
              <a:rPr 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등</a:t>
            </a:r>
            <a:endParaRPr lang="en-US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98539" y="6057900"/>
            <a:ext cx="2990315" cy="2739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의료현장 지원을 위한 조기 예측 도구 구축 목적</a:t>
            </a:r>
            <a:endParaRPr lang="en-US" altLang="ko-KR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의료 데이터를 기반으로 당뇨병 유무 예측</a:t>
            </a:r>
            <a:endParaRPr lang="en-US" altLang="ko-KR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grpSp>
        <p:nvGrpSpPr>
          <p:cNvPr id="19" name="Group 19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AutoShape 22">
            <a:extLst>
              <a:ext uri="{FF2B5EF4-FFF2-40B4-BE49-F238E27FC236}">
                <a16:creationId xmlns:a16="http://schemas.microsoft.com/office/drawing/2014/main" id="{FB00A31C-1034-45C9-85FE-D41D54503655}"/>
              </a:ext>
            </a:extLst>
          </p:cNvPr>
          <p:cNvSpPr/>
          <p:nvPr/>
        </p:nvSpPr>
        <p:spPr>
          <a:xfrm>
            <a:off x="-1676400" y="2333625"/>
            <a:ext cx="12268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2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4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05.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자체 평가 의견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1506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585CAC7-65DE-44B3-BC4B-9343C19B30D6}"/>
              </a:ext>
            </a:extLst>
          </p:cNvPr>
          <p:cNvSpPr txBox="1"/>
          <p:nvPr/>
        </p:nvSpPr>
        <p:spPr>
          <a:xfrm>
            <a:off x="1524000" y="3390900"/>
            <a:ext cx="15621000" cy="556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당화혈색소</a:t>
            </a:r>
            <a:r>
              <a:rPr lang="en-US" altLang="ko-KR" sz="3200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(HbA1c)</a:t>
            </a:r>
            <a:r>
              <a:rPr lang="ko-KR" altLang="en-US" sz="3200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 수치 예측 시스템 구축</a:t>
            </a: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당화혈색소 수치를 병원에 가지 않고도 쉽게 예측할 수 있도록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비의료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환경에서도 활용 가능한 </a:t>
            </a:r>
            <a:r>
              <a:rPr lang="ko-KR" altLang="en-US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머신러닝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 기반 모델을 추가로 구축하고자 함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3000" dirty="0">
              <a:solidFill>
                <a:srgbClr val="12127D"/>
              </a:solidFill>
              <a:latin typeface="Tlab 돋움 레귤러" panose="020B0600000101010101" charset="-127"/>
              <a:ea typeface="Tlab 돋움 레귤러" panose="020B0600000101010101" charset="-127"/>
              <a:cs typeface="Tlab 돋움 미디움"/>
              <a:sym typeface="Tlab 돋움 미디움"/>
            </a:endParaRPr>
          </a:p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rgbClr val="12127D"/>
                </a:solidFill>
                <a:latin typeface="Tlab 돋움 미디움" panose="020B0600000101010101" charset="-127"/>
                <a:ea typeface="Tlab 돋움 미디움" panose="020B0600000101010101" charset="-127"/>
                <a:cs typeface="Tlab 돋움 미디움"/>
                <a:sym typeface="Tlab 돋움 미디움"/>
              </a:rPr>
              <a:t>서비스 다각화 계획</a:t>
            </a:r>
          </a:p>
          <a:p>
            <a:pPr algn="l">
              <a:lnSpc>
                <a:spcPct val="150000"/>
              </a:lnSpc>
            </a:pP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당뇨병 예측 시스템 구축에 그치지 않고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당뇨병과 밀접한 관련이 있는 고혈압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심혈관질환 등 만성질환 예측 기능까지 확장하여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, </a:t>
            </a:r>
            <a:r>
              <a:rPr lang="ko-KR" altLang="en-US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통합적인 만성질환 관리 및 예방이 가능한 시스템으로 발전시키고자 함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1622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026140" y="522050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130499">
            <a:off x="-2703774" y="-4131603"/>
            <a:ext cx="6813398" cy="5731459"/>
            <a:chOff x="0" y="0"/>
            <a:chExt cx="1794475" cy="1509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4475" cy="1509520"/>
            </a:xfrm>
            <a:custGeom>
              <a:avLst/>
              <a:gdLst/>
              <a:ahLst/>
              <a:cxnLst/>
              <a:rect l="l" t="t" r="r" b="b"/>
              <a:pathLst>
                <a:path w="1794475" h="1509520">
                  <a:moveTo>
                    <a:pt x="0" y="0"/>
                  </a:moveTo>
                  <a:lnTo>
                    <a:pt x="1794475" y="0"/>
                  </a:lnTo>
                  <a:lnTo>
                    <a:pt x="1794475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794475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53209" y="4524375"/>
            <a:ext cx="7581583" cy="127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100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Q &amp; 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2722" y="-167557"/>
            <a:ext cx="11128251" cy="10622114"/>
          </a:xfrm>
          <a:custGeom>
            <a:avLst/>
            <a:gdLst/>
            <a:ahLst/>
            <a:cxnLst/>
            <a:rect l="l" t="t" r="r" b="b"/>
            <a:pathLst>
              <a:path w="11128251" h="10622114">
                <a:moveTo>
                  <a:pt x="0" y="0"/>
                </a:moveTo>
                <a:lnTo>
                  <a:pt x="11128251" y="0"/>
                </a:lnTo>
                <a:lnTo>
                  <a:pt x="11128251" y="10622114"/>
                </a:lnTo>
                <a:lnTo>
                  <a:pt x="0" y="1062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r="-52114" b="-637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 rot="1270729">
            <a:off x="-1520239" y="-4302004"/>
            <a:ext cx="11606584" cy="18891008"/>
            <a:chOff x="0" y="0"/>
            <a:chExt cx="3056878" cy="49754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6878" cy="4975409"/>
            </a:xfrm>
            <a:custGeom>
              <a:avLst/>
              <a:gdLst/>
              <a:ahLst/>
              <a:cxnLst/>
              <a:rect l="l" t="t" r="r" b="b"/>
              <a:pathLst>
                <a:path w="3056878" h="4975409">
                  <a:moveTo>
                    <a:pt x="0" y="0"/>
                  </a:moveTo>
                  <a:lnTo>
                    <a:pt x="3056878" y="0"/>
                  </a:lnTo>
                  <a:lnTo>
                    <a:pt x="3056878" y="4975409"/>
                  </a:lnTo>
                  <a:lnTo>
                    <a:pt x="0" y="4975409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056878" cy="5032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6791999">
            <a:off x="8277205" y="-3693829"/>
            <a:ext cx="5101593" cy="4374576"/>
            <a:chOff x="0" y="0"/>
            <a:chExt cx="1343629" cy="1152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152152"/>
            </a:xfrm>
            <a:custGeom>
              <a:avLst/>
              <a:gdLst/>
              <a:ahLst/>
              <a:cxnLst/>
              <a:rect l="l" t="t" r="r" b="b"/>
              <a:pathLst>
                <a:path w="1343629" h="1152152">
                  <a:moveTo>
                    <a:pt x="0" y="0"/>
                  </a:moveTo>
                  <a:lnTo>
                    <a:pt x="1343629" y="0"/>
                  </a:lnTo>
                  <a:lnTo>
                    <a:pt x="1343629" y="1152152"/>
                  </a:lnTo>
                  <a:lnTo>
                    <a:pt x="0" y="1152152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43629" cy="1209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4457700"/>
            <a:ext cx="7581583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감사합니다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377693" y="305681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576745" y="3500770"/>
            <a:ext cx="3139669" cy="3139657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41A4FF"/>
          </a:solidFill>
        </p:spPr>
        <p:txBody>
          <a:bodyPr anchor="ctr"/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박주호</a:t>
            </a:r>
          </a:p>
        </p:txBody>
      </p:sp>
      <p:sp>
        <p:nvSpPr>
          <p:cNvPr id="8" name="Freeform 8"/>
          <p:cNvSpPr/>
          <p:nvPr/>
        </p:nvSpPr>
        <p:spPr>
          <a:xfrm>
            <a:off x="7473761" y="3500770"/>
            <a:ext cx="3139669" cy="3139657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41A4FF"/>
          </a:solidFill>
        </p:spPr>
        <p:txBody>
          <a:bodyPr anchor="ctr"/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김정현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389826" y="3500770"/>
            <a:ext cx="3139669" cy="3139657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41A4FF"/>
          </a:solidFill>
        </p:spPr>
        <p:txBody>
          <a:bodyPr anchor="ctr"/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임현주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19400" y="7064786"/>
            <a:ext cx="465436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팀장</a:t>
            </a:r>
            <a:endParaRPr lang="en-US" sz="30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928903" y="7962900"/>
            <a:ext cx="3117016" cy="1171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 수집</a:t>
            </a:r>
            <a:endParaRPr lang="en-US" altLang="ko-KR" sz="2200" dirty="0">
              <a:solidFill>
                <a:srgbClr val="12127D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전처리</a:t>
            </a:r>
            <a:r>
              <a:rPr lang="ko-KR" altLang="en-US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및 모델 학습</a:t>
            </a:r>
            <a:endParaRPr lang="en-US" altLang="ko-KR" sz="2200" dirty="0">
              <a:solidFill>
                <a:srgbClr val="12127D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PPT </a:t>
            </a:r>
            <a:r>
              <a:rPr lang="ko-KR" altLang="en-US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작성</a:t>
            </a:r>
            <a:endParaRPr lang="en-US" sz="2200" dirty="0">
              <a:solidFill>
                <a:srgbClr val="12127D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825918" y="7962900"/>
            <a:ext cx="3117016" cy="1171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 수집</a:t>
            </a:r>
            <a:endParaRPr lang="en-US" altLang="ko-KR" sz="2200" dirty="0">
              <a:solidFill>
                <a:srgbClr val="12127D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전처리</a:t>
            </a:r>
            <a:r>
              <a:rPr lang="ko-KR" altLang="en-US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및 모델 학습</a:t>
            </a:r>
            <a:endParaRPr lang="en-US" altLang="ko-KR" sz="2200" dirty="0">
              <a:solidFill>
                <a:srgbClr val="12127D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PPT </a:t>
            </a:r>
            <a:r>
              <a:rPr lang="ko-KR" altLang="en-US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작성</a:t>
            </a:r>
            <a:endParaRPr lang="en-US" altLang="ko-KR" sz="2200" dirty="0">
              <a:solidFill>
                <a:srgbClr val="12127D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741984" y="7962900"/>
            <a:ext cx="3117016" cy="1171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 수집</a:t>
            </a:r>
            <a:endParaRPr lang="en-US" altLang="ko-KR" sz="2200" dirty="0">
              <a:solidFill>
                <a:srgbClr val="12127D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전처리</a:t>
            </a:r>
            <a:r>
              <a:rPr lang="ko-KR" altLang="en-US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및 모델 학습</a:t>
            </a:r>
            <a:endParaRPr lang="en-US" altLang="ko-KR" sz="2200" dirty="0">
              <a:solidFill>
                <a:srgbClr val="12127D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PPT </a:t>
            </a:r>
            <a:r>
              <a:rPr lang="ko-KR" altLang="en-US" sz="2200" dirty="0">
                <a:solidFill>
                  <a:srgbClr val="12127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작성</a:t>
            </a:r>
            <a:endParaRPr lang="en-US" altLang="ko-KR" sz="2200" dirty="0">
              <a:solidFill>
                <a:srgbClr val="12127D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16415" y="7064786"/>
            <a:ext cx="465436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팀원</a:t>
            </a:r>
            <a:endParaRPr lang="en-US" sz="30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632480" y="7064786"/>
            <a:ext cx="465436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팀원</a:t>
            </a:r>
            <a:endParaRPr lang="en-US" sz="30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22" name="Group 22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TextBox 5">
            <a:extLst>
              <a:ext uri="{FF2B5EF4-FFF2-40B4-BE49-F238E27FC236}">
                <a16:creationId xmlns:a16="http://schemas.microsoft.com/office/drawing/2014/main" id="{1A7CBA6F-456C-4F3B-94DF-07DD7173F5F1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02.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팀 구성 및 역할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7" name="AutoShape 22">
            <a:extLst>
              <a:ext uri="{FF2B5EF4-FFF2-40B4-BE49-F238E27FC236}">
                <a16:creationId xmlns:a16="http://schemas.microsoft.com/office/drawing/2014/main" id="{51B8F928-0F21-4AF5-B1C1-7B87CD075A2D}"/>
              </a:ext>
            </a:extLst>
          </p:cNvPr>
          <p:cNvSpPr/>
          <p:nvPr/>
        </p:nvSpPr>
        <p:spPr>
          <a:xfrm>
            <a:off x="-1676400" y="2333625"/>
            <a:ext cx="15697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257051" y="210431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79609"/>
              </p:ext>
            </p:extLst>
          </p:nvPr>
        </p:nvGraphicFramePr>
        <p:xfrm>
          <a:off x="1494721" y="3710320"/>
          <a:ext cx="14760000" cy="5990803"/>
        </p:xfrm>
        <a:graphic>
          <a:graphicData uri="http://schemas.openxmlformats.org/drawingml/2006/table">
            <a:tbl>
              <a:tblPr/>
              <a:tblGrid>
                <a:gridCol w="29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2355659141"/>
                    </a:ext>
                  </a:extLst>
                </a:gridCol>
              </a:tblGrid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1678" dirty="0">
                          <a:solidFill>
                            <a:srgbClr val="12127D"/>
                          </a:solidFill>
                          <a:latin typeface="Tlab 돋움 미디움"/>
                          <a:ea typeface="Tlab 돋움 미디움"/>
                          <a:sym typeface="Tlab 돋움 미디움"/>
                        </a:rPr>
                        <a:t>4/2 ~ 5/2</a:t>
                      </a:r>
                      <a:endParaRPr lang="en-US" sz="1100" dirty="0"/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1678" dirty="0">
                          <a:solidFill>
                            <a:srgbClr val="12127D"/>
                          </a:solidFill>
                          <a:latin typeface="Tlab 돋움 미디움"/>
                          <a:ea typeface="Tlab 돋움 미디움"/>
                          <a:sym typeface="Tlab 돋움 미디움"/>
                        </a:rPr>
                        <a:t>5/2 ~ </a:t>
                      </a:r>
                      <a:r>
                        <a:rPr lang="en-US" sz="1680" dirty="0">
                          <a:solidFill>
                            <a:srgbClr val="12127D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  <a:sym typeface="Tlab 돋움 미디움"/>
                        </a:rPr>
                        <a:t>5/9</a:t>
                      </a:r>
                      <a:endParaRPr lang="en-US" sz="1680" dirty="0">
                        <a:solidFill>
                          <a:srgbClr val="12127D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80" dirty="0">
                          <a:solidFill>
                            <a:srgbClr val="12127D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비고</a:t>
                      </a:r>
                      <a:endParaRPr lang="en-US" sz="1680" dirty="0">
                        <a:solidFill>
                          <a:srgbClr val="12127D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78" dirty="0">
                          <a:solidFill>
                            <a:srgbClr val="12127D"/>
                          </a:solidFill>
                          <a:latin typeface="Tlab 돋움 미디움"/>
                          <a:ea typeface="Tlab 돋움 미디움"/>
                          <a:sym typeface="Tlab 돋움 미디움"/>
                        </a:rPr>
                        <a:t>사전 기획</a:t>
                      </a: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A4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1680" dirty="0"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주제 선정</a:t>
                      </a:r>
                      <a:endParaRPr lang="en-US" sz="1680" dirty="0"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78" dirty="0">
                          <a:solidFill>
                            <a:srgbClr val="12127D"/>
                          </a:solidFill>
                          <a:latin typeface="Tlab 돋움 미디움"/>
                          <a:ea typeface="Tlab 돋움 미디움"/>
                          <a:sym typeface="Tlab 돋움 미디움"/>
                        </a:rPr>
                        <a:t>데이터 수집</a:t>
                      </a: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A4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1680" dirty="0"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데이터 선정</a:t>
                      </a:r>
                      <a:endParaRPr lang="en-US" sz="1680" dirty="0"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78" dirty="0">
                          <a:solidFill>
                            <a:srgbClr val="12127D"/>
                          </a:solidFill>
                          <a:latin typeface="Tlab 돋움 미디움"/>
                          <a:ea typeface="Tlab 돋움 미디움"/>
                          <a:sym typeface="Tlab 돋움 미디움"/>
                        </a:rPr>
                        <a:t>데이터 </a:t>
                      </a:r>
                      <a:r>
                        <a:rPr lang="ko-KR" altLang="en-US" sz="1678" dirty="0" err="1">
                          <a:solidFill>
                            <a:srgbClr val="12127D"/>
                          </a:solidFill>
                          <a:latin typeface="Tlab 돋움 미디움"/>
                          <a:ea typeface="Tlab 돋움 미디움"/>
                          <a:sym typeface="Tlab 돋움 미디움"/>
                        </a:rPr>
                        <a:t>전처리</a:t>
                      </a: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A4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1680" dirty="0"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데이터 정제 및 정규화</a:t>
                      </a:r>
                      <a:endParaRPr lang="en-US" sz="1680" dirty="0"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78" dirty="0">
                          <a:solidFill>
                            <a:srgbClr val="12127D"/>
                          </a:solidFill>
                          <a:latin typeface="Tlab 돋움 미디움"/>
                          <a:ea typeface="Tlab 돋움 미디움"/>
                          <a:sym typeface="Tlab 돋움 미디움"/>
                        </a:rPr>
                        <a:t>모델링</a:t>
                      </a: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A4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1680" dirty="0"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모형 구현</a:t>
                      </a:r>
                      <a:endParaRPr lang="en-US" sz="1680" dirty="0"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80" dirty="0">
                          <a:solidFill>
                            <a:srgbClr val="12127D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서비스 구축</a:t>
                      </a:r>
                      <a:endParaRPr lang="en-US" sz="1680" dirty="0">
                        <a:solidFill>
                          <a:srgbClr val="12127D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A4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1680" dirty="0"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최적화 오류 수정</a:t>
                      </a:r>
                      <a:endParaRPr lang="en-US" sz="1680" dirty="0"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384069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78" dirty="0">
                          <a:solidFill>
                            <a:srgbClr val="12127D"/>
                          </a:solidFill>
                          <a:latin typeface="Tlab 돋움 미디움"/>
                          <a:ea typeface="Tlab 돋움 미디움"/>
                          <a:sym typeface="Tlab 돋움 미디움"/>
                        </a:rPr>
                        <a:t>발표 자료 작성</a:t>
                      </a: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A4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/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en-US" sz="1680" dirty="0"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PPT </a:t>
                      </a:r>
                      <a:r>
                        <a:rPr lang="ko-KR" altLang="en-US" sz="1680" dirty="0"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작성</a:t>
                      </a:r>
                      <a:endParaRPr lang="en-US" sz="1680" dirty="0"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478738" y="2705483"/>
            <a:ext cx="1245528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프로젝트 사전 기획 및 수행 과정</a:t>
            </a:r>
            <a:endParaRPr lang="en-US" sz="3000" dirty="0">
              <a:solidFill>
                <a:srgbClr val="FFFFFF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14D2E1C-3D12-4A87-BA8B-B21FDD9DE434}"/>
              </a:ext>
            </a:extLst>
          </p:cNvPr>
          <p:cNvSpPr txBox="1"/>
          <p:nvPr/>
        </p:nvSpPr>
        <p:spPr>
          <a:xfrm>
            <a:off x="1402538" y="1038225"/>
            <a:ext cx="13608862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chemeClr val="bg1"/>
                </a:solidFill>
                <a:latin typeface="TDTD평고딕"/>
                <a:ea typeface="TDTD평고딕"/>
                <a:cs typeface="TDTD평고딕"/>
                <a:sym typeface="TDTD평고딕"/>
              </a:rPr>
              <a:t>03. </a:t>
            </a:r>
            <a:r>
              <a:rPr lang="ko-KR" altLang="en-US" sz="7000" dirty="0">
                <a:solidFill>
                  <a:schemeClr val="bg1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절차 및 방법</a:t>
            </a:r>
            <a:endParaRPr lang="en-US" sz="7000" dirty="0">
              <a:solidFill>
                <a:schemeClr val="bg1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4" name="AutoShape 22">
            <a:extLst>
              <a:ext uri="{FF2B5EF4-FFF2-40B4-BE49-F238E27FC236}">
                <a16:creationId xmlns:a16="http://schemas.microsoft.com/office/drawing/2014/main" id="{88FA64E0-7A99-4707-9C48-2A68CCCAD0E7}"/>
              </a:ext>
            </a:extLst>
          </p:cNvPr>
          <p:cNvSpPr/>
          <p:nvPr/>
        </p:nvSpPr>
        <p:spPr>
          <a:xfrm>
            <a:off x="-1676400" y="2333625"/>
            <a:ext cx="16535400" cy="0"/>
          </a:xfrm>
          <a:prstGeom prst="line">
            <a:avLst/>
          </a:prstGeom>
          <a:ln w="28575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137827-F436-4E88-A1C6-B3F9C4C62479}"/>
              </a:ext>
            </a:extLst>
          </p:cNvPr>
          <p:cNvSpPr/>
          <p:nvPr/>
        </p:nvSpPr>
        <p:spPr>
          <a:xfrm>
            <a:off x="4441208" y="4838700"/>
            <a:ext cx="2111992" cy="363432"/>
          </a:xfrm>
          <a:prstGeom prst="rect">
            <a:avLst/>
          </a:prstGeom>
          <a:solidFill>
            <a:srgbClr val="121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83AF3A-6BDC-4FDB-A1D4-81B6DFBCAFD2}"/>
              </a:ext>
            </a:extLst>
          </p:cNvPr>
          <p:cNvSpPr/>
          <p:nvPr/>
        </p:nvSpPr>
        <p:spPr>
          <a:xfrm>
            <a:off x="7010400" y="6541769"/>
            <a:ext cx="1828799" cy="363431"/>
          </a:xfrm>
          <a:prstGeom prst="rect">
            <a:avLst/>
          </a:prstGeom>
          <a:solidFill>
            <a:srgbClr val="121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9FBBA1-4564-44A8-A405-20A5F3AAC06F}"/>
              </a:ext>
            </a:extLst>
          </p:cNvPr>
          <p:cNvSpPr/>
          <p:nvPr/>
        </p:nvSpPr>
        <p:spPr>
          <a:xfrm>
            <a:off x="8839199" y="7417650"/>
            <a:ext cx="1676401" cy="363431"/>
          </a:xfrm>
          <a:prstGeom prst="rect">
            <a:avLst/>
          </a:prstGeom>
          <a:solidFill>
            <a:srgbClr val="121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05715B-7F7F-455E-984D-F1752154502B}"/>
              </a:ext>
            </a:extLst>
          </p:cNvPr>
          <p:cNvSpPr/>
          <p:nvPr/>
        </p:nvSpPr>
        <p:spPr>
          <a:xfrm>
            <a:off x="10515601" y="8209068"/>
            <a:ext cx="1676402" cy="363432"/>
          </a:xfrm>
          <a:prstGeom prst="rect">
            <a:avLst/>
          </a:prstGeom>
          <a:solidFill>
            <a:srgbClr val="121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281584-93E5-4D64-8F1A-DC297DC24168}"/>
              </a:ext>
            </a:extLst>
          </p:cNvPr>
          <p:cNvSpPr/>
          <p:nvPr/>
        </p:nvSpPr>
        <p:spPr>
          <a:xfrm>
            <a:off x="12192003" y="9123468"/>
            <a:ext cx="1107741" cy="363432"/>
          </a:xfrm>
          <a:prstGeom prst="rect">
            <a:avLst/>
          </a:prstGeom>
          <a:solidFill>
            <a:srgbClr val="121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0F0369-A0FD-4FF0-B181-A60C7B98984A}"/>
              </a:ext>
            </a:extLst>
          </p:cNvPr>
          <p:cNvSpPr/>
          <p:nvPr/>
        </p:nvSpPr>
        <p:spPr>
          <a:xfrm>
            <a:off x="5584208" y="5667172"/>
            <a:ext cx="1426192" cy="363432"/>
          </a:xfrm>
          <a:prstGeom prst="rect">
            <a:avLst/>
          </a:prstGeom>
          <a:solidFill>
            <a:srgbClr val="121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3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285915" y="241438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913799">
            <a:off x="-2781708" y="8393368"/>
            <a:ext cx="5101593" cy="5731459"/>
            <a:chOff x="0" y="0"/>
            <a:chExt cx="1343629" cy="15095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3551029"/>
            <a:ext cx="16230600" cy="0"/>
          </a:xfrm>
          <a:prstGeom prst="line">
            <a:avLst/>
          </a:prstGeom>
          <a:ln w="28575" cap="rnd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605590" y="6760908"/>
            <a:ext cx="13653710" cy="0"/>
          </a:xfrm>
          <a:prstGeom prst="line">
            <a:avLst/>
          </a:prstGeom>
          <a:ln w="28575" cap="rnd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028700" y="3403391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1A4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545858" y="3393866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094670" y="6603746"/>
            <a:ext cx="323850" cy="323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901218" y="3393866"/>
            <a:ext cx="323850" cy="323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514270" y="6603746"/>
            <a:ext cx="323850" cy="323850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3871341"/>
            <a:ext cx="318293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수집</a:t>
            </a:r>
            <a:endParaRPr lang="en-US" sz="30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8700" y="4747641"/>
            <a:ext cx="3467100" cy="412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Kaggle </a:t>
            </a: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데이터셋 수집</a:t>
            </a:r>
            <a:endParaRPr lang="en-US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545858" y="3871341"/>
            <a:ext cx="318293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</a:t>
            </a:r>
            <a:r>
              <a:rPr lang="ko-KR" altLang="en-US" sz="3000" dirty="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전처리</a:t>
            </a:r>
            <a:endParaRPr lang="en-US" sz="3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094670" y="7089521"/>
            <a:ext cx="318293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평가 및 비교</a:t>
            </a:r>
            <a:endParaRPr lang="en-US" sz="3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5545858" y="4747641"/>
            <a:ext cx="4436342" cy="1284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결측치</a:t>
            </a:r>
            <a:r>
              <a:rPr lang="en-US" altLang="ko-KR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이상치 처리</a:t>
            </a:r>
            <a:endParaRPr lang="en-US" altLang="ko-KR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57200" indent="-4572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범주형 변환</a:t>
            </a:r>
            <a:r>
              <a:rPr lang="en-US" altLang="ko-KR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파생 변수 생성</a:t>
            </a:r>
          </a:p>
          <a:p>
            <a:pPr marL="457200" indent="-4572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특성 스케일링</a:t>
            </a:r>
            <a:endParaRPr lang="en-US" altLang="ko-KR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094670" y="7965821"/>
            <a:ext cx="3182930" cy="41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결과 비교표</a:t>
            </a:r>
            <a:endParaRPr lang="en-US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01217" y="3871341"/>
            <a:ext cx="578658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탐색적 데이터 분석 </a:t>
            </a:r>
            <a:r>
              <a:rPr lang="en-US" altLang="ko-KR" sz="3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(EDA)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901218" y="4747641"/>
            <a:ext cx="3182930" cy="128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당뇨병 유무에 따른 변수 차이 분석</a:t>
            </a:r>
          </a:p>
          <a:p>
            <a:pPr marL="457200" indent="-4572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상관관계 </a:t>
            </a:r>
            <a:r>
              <a:rPr lang="ko-KR" altLang="en-US" sz="2400" dirty="0" err="1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히트맵</a:t>
            </a:r>
            <a:endParaRPr lang="en-US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2514270" y="7089521"/>
            <a:ext cx="432593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Streamlit</a:t>
            </a:r>
            <a:r>
              <a:rPr lang="en-US" sz="30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30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endParaRPr lang="en-US" sz="3000" dirty="0">
              <a:solidFill>
                <a:srgbClr val="41A4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2514270" y="7956296"/>
            <a:ext cx="3182930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DTD고딕M"/>
                <a:ea typeface="TDTD고딕M"/>
                <a:cs typeface="TDTD고딕M"/>
                <a:sym typeface="TDTD고딕M"/>
              </a:rPr>
              <a:t>웹 배포</a:t>
            </a:r>
            <a:endParaRPr lang="en-US" sz="2400" dirty="0">
              <a:solidFill>
                <a:srgbClr val="0D0D50"/>
              </a:solidFill>
              <a:latin typeface="TDTD고딕M"/>
              <a:ea typeface="TDTD고딕M"/>
              <a:cs typeface="TDTD고딕M"/>
              <a:sym typeface="TDTD고딕M"/>
            </a:endParaRP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A40ED867-6AC3-464C-B1C8-9F963AE3FA16}"/>
              </a:ext>
            </a:extLst>
          </p:cNvPr>
          <p:cNvSpPr txBox="1"/>
          <p:nvPr/>
        </p:nvSpPr>
        <p:spPr>
          <a:xfrm>
            <a:off x="1402538" y="1038225"/>
            <a:ext cx="10332262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7" name="AutoShape 22">
            <a:extLst>
              <a:ext uri="{FF2B5EF4-FFF2-40B4-BE49-F238E27FC236}">
                <a16:creationId xmlns:a16="http://schemas.microsoft.com/office/drawing/2014/main" id="{D1DA146E-C82A-413D-BF7A-8DD815555302}"/>
              </a:ext>
            </a:extLst>
          </p:cNvPr>
          <p:cNvSpPr/>
          <p:nvPr/>
        </p:nvSpPr>
        <p:spPr>
          <a:xfrm>
            <a:off x="-1676400" y="2333625"/>
            <a:ext cx="134112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8" name="Group 25">
            <a:extLst>
              <a:ext uri="{FF2B5EF4-FFF2-40B4-BE49-F238E27FC236}">
                <a16:creationId xmlns:a16="http://schemas.microsoft.com/office/drawing/2014/main" id="{097C34C9-890B-43AA-80E4-C18F389E3CE7}"/>
              </a:ext>
            </a:extLst>
          </p:cNvPr>
          <p:cNvGrpSpPr/>
          <p:nvPr/>
        </p:nvGrpSpPr>
        <p:grpSpPr>
          <a:xfrm>
            <a:off x="3725793" y="6620456"/>
            <a:ext cx="323850" cy="323850"/>
            <a:chOff x="0" y="0"/>
            <a:chExt cx="6350000" cy="6350000"/>
          </a:xfrm>
        </p:grpSpPr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F605B8D4-D775-4D46-9084-A3D46D71800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sp>
        <p:nvSpPr>
          <p:cNvPr id="50" name="TextBox 42">
            <a:extLst>
              <a:ext uri="{FF2B5EF4-FFF2-40B4-BE49-F238E27FC236}">
                <a16:creationId xmlns:a16="http://schemas.microsoft.com/office/drawing/2014/main" id="{77DB58EC-7367-4E2C-969B-EBBFB03831C9}"/>
              </a:ext>
            </a:extLst>
          </p:cNvPr>
          <p:cNvSpPr txBox="1"/>
          <p:nvPr/>
        </p:nvSpPr>
        <p:spPr>
          <a:xfrm>
            <a:off x="3725793" y="7097931"/>
            <a:ext cx="318293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모델 정확도 향상</a:t>
            </a:r>
            <a:endParaRPr lang="en-US" sz="3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30F7051A-624A-4B26-8378-187395D86579}"/>
              </a:ext>
            </a:extLst>
          </p:cNvPr>
          <p:cNvSpPr txBox="1"/>
          <p:nvPr/>
        </p:nvSpPr>
        <p:spPr>
          <a:xfrm>
            <a:off x="3725793" y="7974231"/>
            <a:ext cx="3182930" cy="128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 수준</a:t>
            </a:r>
            <a:endParaRPr lang="en-US" altLang="ko-KR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57200" indent="-4572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모델링 수준</a:t>
            </a:r>
            <a:endParaRPr lang="en-US" altLang="ko-KR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57200" indent="-4572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D5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피처 엔지니어링 수준</a:t>
            </a:r>
            <a:endParaRPr lang="en-US" sz="2400" dirty="0">
              <a:solidFill>
                <a:srgbClr val="0D0D5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230343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89191E68-4F74-4A1D-BB92-5CDC847FF068}"/>
              </a:ext>
            </a:extLst>
          </p:cNvPr>
          <p:cNvGrpSpPr/>
          <p:nvPr/>
        </p:nvGrpSpPr>
        <p:grpSpPr>
          <a:xfrm rot="-7146851">
            <a:off x="5285915" y="241438"/>
            <a:ext cx="14298299" cy="22295598"/>
            <a:chOff x="0" y="0"/>
            <a:chExt cx="3765807" cy="5872092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4CFBBDC-8A4C-42C2-B769-86AFE41529B8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431882C-B6DF-48BB-B895-C3FB25D6B891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6657" y="1734935"/>
            <a:ext cx="2534841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수집</a:t>
            </a:r>
          </a:p>
        </p:txBody>
      </p: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2538" y="3820766"/>
            <a:ext cx="10744200" cy="2645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출처</a:t>
            </a:r>
            <a:r>
              <a:rPr lang="en-US" altLang="ko-KR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: Kaggle (Diabetes Dataset </a:t>
            </a:r>
            <a:r>
              <a:rPr lang="ko-KR" altLang="en-US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기반</a:t>
            </a:r>
            <a:r>
              <a:rPr lang="en-US" altLang="ko-KR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)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샘플 수</a:t>
            </a:r>
            <a:r>
              <a:rPr lang="en-US" altLang="ko-KR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: 10,000</a:t>
            </a:r>
            <a:r>
              <a:rPr lang="ko-KR" altLang="en-US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개 </a:t>
            </a:r>
            <a:r>
              <a:rPr lang="en-US" altLang="ko-KR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(</a:t>
            </a:r>
            <a:r>
              <a:rPr lang="ko-KR" altLang="en-US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원본 </a:t>
            </a:r>
            <a:r>
              <a:rPr lang="en-US" altLang="ko-KR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100,000</a:t>
            </a:r>
            <a:r>
              <a:rPr lang="ko-KR" altLang="en-US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개 중 일부 발췌</a:t>
            </a:r>
            <a:r>
              <a:rPr lang="en-US" altLang="ko-KR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)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분석 목적</a:t>
            </a:r>
            <a:r>
              <a:rPr lang="en-US" altLang="ko-KR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: </a:t>
            </a:r>
            <a:r>
              <a:rPr lang="ko-KR" altLang="en-US" sz="3000" dirty="0">
                <a:latin typeface="Tlab 돋움 미디움"/>
                <a:ea typeface="Tlab 돋움 미디움"/>
                <a:cs typeface="Tlab 돋움 미디움"/>
                <a:sym typeface="Tlab 돋움 미디움"/>
              </a:rPr>
              <a:t>당뇨병 예측을 위한 주요 건강 지표 분석</a:t>
            </a:r>
            <a:endParaRPr lang="en-US" sz="3000" dirty="0">
              <a:latin typeface="Tlab 돋움 미디움"/>
              <a:ea typeface="Tlab 돋움 미디움"/>
              <a:cs typeface="Tlab 돋움 미디움"/>
              <a:sym typeface="Tlab 돋움 미디움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1" name="AutoShape 22">
            <a:extLst>
              <a:ext uri="{FF2B5EF4-FFF2-40B4-BE49-F238E27FC236}">
                <a16:creationId xmlns:a16="http://schemas.microsoft.com/office/drawing/2014/main" id="{3DB65330-440D-4A15-9FF3-8A0347D9125A}"/>
              </a:ext>
            </a:extLst>
          </p:cNvPr>
          <p:cNvSpPr/>
          <p:nvPr/>
        </p:nvSpPr>
        <p:spPr>
          <a:xfrm>
            <a:off x="-1676400" y="2333625"/>
            <a:ext cx="160020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9061B0C-53DD-4592-857A-897409436770}"/>
              </a:ext>
            </a:extLst>
          </p:cNvPr>
          <p:cNvSpPr/>
          <p:nvPr/>
        </p:nvSpPr>
        <p:spPr>
          <a:xfrm>
            <a:off x="1402538" y="7200900"/>
            <a:ext cx="7734299" cy="1447798"/>
          </a:xfrm>
          <a:prstGeom prst="rect">
            <a:avLst/>
          </a:prstGeom>
          <a:solidFill>
            <a:srgbClr val="E6E6E6"/>
          </a:solidFill>
          <a:ln w="38100">
            <a:solidFill>
              <a:srgbClr val="121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AF69096-A9D2-4136-8C47-B8F1B1776E5B}"/>
              </a:ext>
            </a:extLst>
          </p:cNvPr>
          <p:cNvSpPr txBox="1"/>
          <p:nvPr/>
        </p:nvSpPr>
        <p:spPr>
          <a:xfrm>
            <a:off x="1600200" y="7429500"/>
            <a:ext cx="7313723" cy="1048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import pandas as pd</a:t>
            </a:r>
          </a:p>
          <a:p>
            <a:pPr algn="l">
              <a:lnSpc>
                <a:spcPts val="4200"/>
              </a:lnSpc>
            </a:pP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data = </a:t>
            </a:r>
            <a:r>
              <a:rPr lang="en-US" altLang="ko-KR" sz="3000" dirty="0" err="1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pd.read_csv</a:t>
            </a:r>
            <a:r>
              <a:rPr lang="en-US" altLang="ko-KR" sz="3000" dirty="0">
                <a:latin typeface="Tlab 돋움 레귤러" panose="020B0600000101010101" charset="-127"/>
                <a:ea typeface="Tlab 돋움 레귤러" panose="020B0600000101010101" charset="-127"/>
                <a:cs typeface="Tlab 돋움 미디움"/>
                <a:sym typeface="Tlab 돋움 미디움"/>
              </a:rPr>
              <a:t>("diabest_cut.csv")</a:t>
            </a:r>
          </a:p>
        </p:txBody>
      </p:sp>
    </p:spTree>
    <p:extLst>
      <p:ext uri="{BB962C8B-B14F-4D97-AF65-F5344CB8AC3E}">
        <p14:creationId xmlns:p14="http://schemas.microsoft.com/office/powerpoint/2010/main" val="287980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E5813C88-1F11-4990-8EC6-AB1AB02EBF5A}"/>
              </a:ext>
            </a:extLst>
          </p:cNvPr>
          <p:cNvGrpSpPr/>
          <p:nvPr/>
        </p:nvGrpSpPr>
        <p:grpSpPr>
          <a:xfrm rot="-7146851">
            <a:off x="5285915" y="241438"/>
            <a:ext cx="14298299" cy="22295598"/>
            <a:chOff x="0" y="0"/>
            <a:chExt cx="3765807" cy="5872092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B2BFEFC-07E8-4F0D-901A-58AF6F0C1B4C}"/>
                </a:ext>
              </a:extLst>
            </p:cNvPr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93234B78-CD15-4801-B0BC-70287DAB9A2C}"/>
                </a:ext>
              </a:extLst>
            </p:cNvPr>
            <p:cNvSpPr txBox="1"/>
            <p:nvPr/>
          </p:nvSpPr>
          <p:spPr>
            <a:xfrm>
              <a:off x="0" y="-57150"/>
              <a:ext cx="3765807" cy="592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934999">
            <a:off x="-2805729" y="-4502737"/>
            <a:ext cx="5101593" cy="5731459"/>
            <a:chOff x="0" y="0"/>
            <a:chExt cx="1343629" cy="1509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B8689FA3-F6EC-45FC-9FB1-642F9D2472EE}"/>
              </a:ext>
            </a:extLst>
          </p:cNvPr>
          <p:cNvSpPr txBox="1"/>
          <p:nvPr/>
        </p:nvSpPr>
        <p:spPr>
          <a:xfrm>
            <a:off x="1402538" y="1038225"/>
            <a:ext cx="13048960" cy="1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altLang="ko-KR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04. </a:t>
            </a:r>
            <a:r>
              <a:rPr lang="ko-KR" altLang="en-US" sz="70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수행 경과</a:t>
            </a:r>
            <a:endParaRPr lang="en-US" sz="70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aphicFrame>
        <p:nvGraphicFramePr>
          <p:cNvPr id="22" name="Table 10">
            <a:extLst>
              <a:ext uri="{FF2B5EF4-FFF2-40B4-BE49-F238E27FC236}">
                <a16:creationId xmlns:a16="http://schemas.microsoft.com/office/drawing/2014/main" id="{38A784D3-C5B2-4F00-9BE2-C7B44F584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126710"/>
              </p:ext>
            </p:extLst>
          </p:nvPr>
        </p:nvGraphicFramePr>
        <p:xfrm>
          <a:off x="2057401" y="2705101"/>
          <a:ext cx="14173199" cy="7010400"/>
        </p:xfrm>
        <a:graphic>
          <a:graphicData uri="http://schemas.openxmlformats.org/drawingml/2006/table">
            <a:tbl>
              <a:tblPr/>
              <a:tblGrid>
                <a:gridCol w="4315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7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500" dirty="0" err="1"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변수명</a:t>
                      </a:r>
                      <a:endParaRPr lang="ko-KR" altLang="en-US" sz="2500" dirty="0"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A4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설명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marL="119873" marR="119873" marT="119873" marB="119873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age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marL="119873" marR="119873" marT="119873" marB="11987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환자의 나이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세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bmi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marL="119873" marR="119873" marT="119873" marB="11987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체질량지수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(BMI = kg/m²),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비만 여부 판단 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HbA1c_level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marL="119873" marR="119873" marT="119873" marB="11987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당화혈색소 수치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(%), 3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개월 평균 혈당을 반영하는 지표</a:t>
                      </a:r>
                      <a:endParaRPr lang="en-US" sz="2000" dirty="0">
                        <a:solidFill>
                          <a:schemeClr val="tx1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blood_glucose_level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marL="119873" marR="119873" marT="119873" marB="11987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혈당 수치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(mg/dL),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당뇨 진단 및 관리에 사용됨</a:t>
                      </a:r>
                      <a:endParaRPr lang="en-US" sz="2000" dirty="0">
                        <a:solidFill>
                          <a:schemeClr val="tx1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hypertension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marL="119873" marR="119873" marT="119873" marB="11987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고혈압 여부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(0: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없음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, 1: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있음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heart_disease</a:t>
                      </a:r>
                      <a:endParaRPr lang="en-US" sz="2500" dirty="0">
                        <a:solidFill>
                          <a:schemeClr val="bg1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심장병 병력 여부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(0: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없음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, 1: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있음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3669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smoking_history</a:t>
                      </a:r>
                      <a:endParaRPr lang="en-US" sz="2500" dirty="0">
                        <a:solidFill>
                          <a:schemeClr val="bg1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흡연 이력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(never, former, current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등 → 수치형으로 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인코딩됨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48455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gender</a:t>
                      </a:r>
                    </a:p>
                  </a:txBody>
                  <a:tcPr marL="119873" marR="119873" marT="119873" marB="11987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성별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(0: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여성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, 1: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남성 등으로 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인코딩됨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65919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diabetes</a:t>
                      </a:r>
                    </a:p>
                  </a:txBody>
                  <a:tcPr marL="119873" marR="119873" marT="119873" marB="11987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당뇨병 여부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(0: 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비당뇨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, 1: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당뇨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Tlab 돋움 미디움" panose="020B0600000101010101" charset="-127"/>
                          <a:ea typeface="Tlab 돋움 미디움" panose="020B0600000101010101" charset="-127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latin typeface="Tlab 돋움 미디움" panose="020B0600000101010101" charset="-127"/>
                        <a:ea typeface="Tlab 돋움 미디움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940980"/>
                  </a:ext>
                </a:extLst>
              </a:tr>
            </a:tbl>
          </a:graphicData>
        </a:graphic>
      </p:graphicFrame>
      <p:sp>
        <p:nvSpPr>
          <p:cNvPr id="16" name="TextBox 5">
            <a:extLst>
              <a:ext uri="{FF2B5EF4-FFF2-40B4-BE49-F238E27FC236}">
                <a16:creationId xmlns:a16="http://schemas.microsoft.com/office/drawing/2014/main" id="{13EFA82A-6EA9-435B-8179-939D9108C0C9}"/>
              </a:ext>
            </a:extLst>
          </p:cNvPr>
          <p:cNvSpPr txBox="1"/>
          <p:nvPr/>
        </p:nvSpPr>
        <p:spPr>
          <a:xfrm>
            <a:off x="11916657" y="1734935"/>
            <a:ext cx="2534841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1A4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수집</a:t>
            </a:r>
          </a:p>
        </p:txBody>
      </p:sp>
      <p:sp>
        <p:nvSpPr>
          <p:cNvPr id="17" name="AutoShape 22">
            <a:extLst>
              <a:ext uri="{FF2B5EF4-FFF2-40B4-BE49-F238E27FC236}">
                <a16:creationId xmlns:a16="http://schemas.microsoft.com/office/drawing/2014/main" id="{BF784436-8FBD-47B0-8AA5-BDADEE44EBA9}"/>
              </a:ext>
            </a:extLst>
          </p:cNvPr>
          <p:cNvSpPr/>
          <p:nvPr/>
        </p:nvSpPr>
        <p:spPr>
          <a:xfrm>
            <a:off x="-1676400" y="2333625"/>
            <a:ext cx="16002000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28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2546</Words>
  <Application>Microsoft Office PowerPoint</Application>
  <PresentationFormat>사용자 지정</PresentationFormat>
  <Paragraphs>368</Paragraphs>
  <Slides>42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Tlab 돋움 미디움</vt:lpstr>
      <vt:lpstr>Tlab 돋움 레귤러</vt:lpstr>
      <vt:lpstr>맑은 고딕</vt:lpstr>
      <vt:lpstr>210 밀레니얼</vt:lpstr>
      <vt:lpstr>Arial</vt:lpstr>
      <vt:lpstr>Calibri</vt:lpstr>
      <vt:lpstr>TDTD평고딕</vt:lpstr>
      <vt:lpstr>TDTD고딕M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네이비색 테마의 마케팅 분석 보고서 프레젠테이션</dc:title>
  <cp:lastModifiedBy>yj-602-17</cp:lastModifiedBy>
  <cp:revision>95</cp:revision>
  <dcterms:created xsi:type="dcterms:W3CDTF">2006-08-16T00:00:00Z</dcterms:created>
  <dcterms:modified xsi:type="dcterms:W3CDTF">2025-06-09T00:21:55Z</dcterms:modified>
  <dc:identifier>DAGmRqMpKRE</dc:identifier>
</cp:coreProperties>
</file>